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349" r:id="rId2"/>
    <p:sldId id="331" r:id="rId3"/>
    <p:sldId id="334" r:id="rId4"/>
    <p:sldId id="350" r:id="rId5"/>
    <p:sldId id="351" r:id="rId6"/>
    <p:sldId id="352" r:id="rId7"/>
    <p:sldId id="336" r:id="rId8"/>
    <p:sldId id="353" r:id="rId9"/>
    <p:sldId id="354" r:id="rId10"/>
    <p:sldId id="344" r:id="rId11"/>
    <p:sldId id="345" r:id="rId12"/>
    <p:sldId id="346" r:id="rId13"/>
    <p:sldId id="347" r:id="rId14"/>
    <p:sldId id="348" r:id="rId15"/>
    <p:sldId id="343" r:id="rId16"/>
    <p:sldId id="337" r:id="rId17"/>
    <p:sldId id="339" r:id="rId18"/>
    <p:sldId id="340" r:id="rId19"/>
    <p:sldId id="338" r:id="rId20"/>
    <p:sldId id="341" r:id="rId21"/>
  </p:sldIdLst>
  <p:sldSz cx="9906000" cy="6858000" type="A4"/>
  <p:notesSz cx="9906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" userDrawn="1">
          <p15:clr>
            <a:srgbClr val="A4A3A4"/>
          </p15:clr>
        </p15:guide>
        <p15:guide id="2" pos="288" userDrawn="1">
          <p15:clr>
            <a:srgbClr val="A4A3A4"/>
          </p15:clr>
        </p15:guide>
        <p15:guide id="3" orient="horz" pos="25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912"/>
    <p:restoredTop sz="94772"/>
  </p:normalViewPr>
  <p:slideViewPr>
    <p:cSldViewPr>
      <p:cViewPr>
        <p:scale>
          <a:sx n="97" d="100"/>
          <a:sy n="97" d="100"/>
        </p:scale>
        <p:origin x="192" y="144"/>
      </p:cViewPr>
      <p:guideLst>
        <p:guide orient="horz" pos="720"/>
        <p:guide pos="288"/>
        <p:guide orient="horz" pos="25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1T01:00:15.1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1T02:15:32.8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24575,'20'0'0,"27"0"0,41 0 0,-26 0 0,5 0 0,10 0 0,2 0 0,5 0 0,0 0 0,2 0 0,-1 0 0,1 0 0,0 0 0,-1 0 0,-1 0 0,-4 0 0,-1 0 0,-3 0 0,-1 0 0,-4 0 0,0 0 0,-3 0 0,-1 0 0,-2 0 0,-2 0 0,-3 0 0,-1 0 0,-2 0 0,-2 0 0,-1 0 0,-2 0 0,46 0 0,-8 0 0,-10 0 0,-3 0 0,3 0 0,2 0 0,2 0 0,-2 0 0,-10 0 0,-8 2 0,-10 1 0,-7 1 0,-4 0 0,-4-2 0,-4 0 0,-1 0 0,-3 0 0,-2 1 0,-6-2 0,-6-1 0,-8 0 0,-5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1T02:15:37.5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24575,'50'0'0,"39"0"0,-17 0 0,8 0 0,-13 0 0,3 0 0,2 0-490,6 0 0,2 0 0,1 0 490,1 0 0,2 0 0,-1 0 0,0 0 0,-1 0 0,1 0 0,-1 0 0,0 0 0,0 0 0,-3 0 0,1 0 0,-1 0 0,-1 0 0,0 0 0,0 0 0,-4 0 0,-1 0 0,-2 0 0,31 0 0,-4 0 200,-6 0 0,-2 0-200,-4 0 0,-2 0 131,-3 0 0,0 0-131,-1 0 0,0 0 0,0 0 0,-1 0 0,-4 0 0,-1 0 373,-2 0 0,-2 0-373,-5 0 0,-1 0 31,-2 0 0,-1 0-31,-3 1 0,0 0 0,-3 1 0,0-1 0,-1 1 0,0-1 0,5 1 0,0 1 0,2 1 0,0 1 0,2 1 0,1 2 0,-1 1 0,-1 1 0,-7 0 0,-1 0 0,-3-2 0,0 0 0,-1 0 0,1-1 0,4 1 0,1-1 0,4 1 0,0 1 0,3-1 0,-2 1 0,-2-1 0,-3 1 0,40 6 0,-15-4 0,-15-1 0,-6-2 0,1 0 0,0-1 0,-1 1 0,0-1 0,-1-1 0,-5 0 0,-9-2 0,-14-1 0,-10-2 0,-6-1 0,-6 1 0,-3 1 0,-2 0 0,5 1 0,15 1 0,22 4 0,21 1 0,8 1 0,-12-3 0,-18 0 0,-25-5 0,-9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7T04:11:03.5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49 24575,'33'0'0,"-4"0"0,6 0 0,-1 0 0,3 0 0,3 0 0,0-1 0,-2-2 0,-3 1 0,-3-1 0,-3 1 0,1-2 0,3-2 0,3 1 0,1-1 0,0 2 0,-2 1 0,-3 2 0,-1 1 0,-2 0 0,2 0 0,-1 0 0,1 0 0,-2 0 0,-2 0 0,0 0 0,-2 0 0,3 0 0,1-2 0,0 0 0,5-1 0,1 2 0,5 0 0,-1 1 0,-2 0 0,-1 0 0,-1 0 0,-1 0 0,0 0 0,-2 0 0,-2 0 0,-4 0 0,-2 0 0,1 0 0,1 0 0,2 0 0,3 0 0,3 0 0,3 0 0,-1 0 0,0 0 0,-2 0 0,1 0 0,2 0 0,4 0 0,4 0 0,2 0 0,-2 0 0,-3 0 0,-7 0 0,-4 0 0,-4 0 0,-3 0 0,-5 0 0,-3 0 0,-5 0 0,-3 0 0,-3 0 0,2 0 0,1 0 0,1 0 0,3 0 0,-1 0 0,1 0 0,4 0 0,4 0 0,4 0 0,2 0 0,-2 0 0,-3 0 0,-4 0 0,-5 0 0,-2 0 0,0 12 0,-6-9 0,1 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7T04:11:06.0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37 24575,'22'0'0,"23"0"0,28 0 0,23 0 0,3 0 0,-10 0 0,-14 0 0,-3 0 0,1 0 0,4 0 0,3 0 0,-8-5 0,-6 0 0,-11 0 0,-10 0 0,-7 5 0,-7 0 0,-2 0 0,-1-1 0,2-1 0,2 0 0,2 0 0,7 0 0,4-1 0,5 1 0,0 0 0,-1 2 0,1 0 0,5 0 0,6 0 0,1 0 0,-3 0 0,-8 0 0,-9 0 0,-3 0 0,-2 0 0,0 0 0,-1 0 0,-1 0 0,-1 0 0,0 0 0,3 0 0,2 0 0,1 0 0,1 0 0,-4 0 0,-4 0 0,-6 0 0,-4 0 0,-3 0 0,3 0 0,1 0 0,-1 0 0,1 0 0,-4 0 0,-3 0 0,-1 0 0,-2 0 0,-1 0 0,0 0 0,1 0 0,2 0 0,1 0 0,1 0 0,-1 0 0,1 0 0,-1 0 0,2 0 0,1 0 0,2 0 0,0 0 0,-1 1 0,-1 1 0,-3 0 0,-3 1 0,1 2 0,19 13 0,-20-10 0,14 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7T04:11:07.5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7T04:12:54.8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7T04:13:18.8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7T04:15:37.2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926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11813" y="0"/>
            <a:ext cx="42926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F93D7F-FDF5-0D43-BA3A-E5BCF25EEC73}" type="datetimeFigureOut">
              <a:rPr kumimoji="1" lang="ko-KR" altLang="en-US" smtClean="0"/>
              <a:t>2025. 12. 17.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81363" y="857250"/>
            <a:ext cx="334327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0600" y="3300413"/>
            <a:ext cx="79248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42926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11813" y="6513513"/>
            <a:ext cx="42926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729763-13D3-7C4A-A99A-39A8BEF7AB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9618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29763-13D3-7C4A-A99A-39A8BEF7AB20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4479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2950" y="2125980"/>
            <a:ext cx="84201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2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530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0159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95300" y="6461759"/>
            <a:ext cx="641603" cy="248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2478" y="2640851"/>
            <a:ext cx="9285605" cy="1466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08504" y="6506291"/>
            <a:ext cx="1705610" cy="2228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112504" y="6418258"/>
            <a:ext cx="24447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customXml" Target="../ink/ink5.xml"/><Relationship Id="rId18" Type="http://schemas.openxmlformats.org/officeDocument/2006/relationships/image" Target="../media/image38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12" Type="http://schemas.openxmlformats.org/officeDocument/2006/relationships/image" Target="../media/image33.png"/><Relationship Id="rId17" Type="http://schemas.openxmlformats.org/officeDocument/2006/relationships/customXml" Target="../ink/ink7.xml"/><Relationship Id="rId2" Type="http://schemas.openxmlformats.org/officeDocument/2006/relationships/customXml" Target="../ink/ink1.xml"/><Relationship Id="rId16" Type="http://schemas.openxmlformats.org/officeDocument/2006/relationships/image" Target="../media/image37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11" Type="http://schemas.openxmlformats.org/officeDocument/2006/relationships/customXml" Target="../ink/ink4.xml"/><Relationship Id="rId15" Type="http://schemas.openxmlformats.org/officeDocument/2006/relationships/customXml" Target="../ink/ink6.xml"/><Relationship Id="rId10" Type="http://schemas.openxmlformats.org/officeDocument/2006/relationships/image" Target="../media/image31.png"/><Relationship Id="rId19" Type="http://schemas.openxmlformats.org/officeDocument/2006/relationships/image" Target="../media/image39.png"/><Relationship Id="rId4" Type="http://schemas.openxmlformats.org/officeDocument/2006/relationships/customXml" Target="../ink/ink2.xml"/><Relationship Id="rId9" Type="http://schemas.openxmlformats.org/officeDocument/2006/relationships/image" Target="../media/image36.png"/><Relationship Id="rId1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2.png"/><Relationship Id="rId7" Type="http://schemas.openxmlformats.org/officeDocument/2006/relationships/customXml" Target="../ink/ink9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customXml" Target="../ink/ink8.xm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79927"/>
            <a:ext cx="9905998" cy="6478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18275" y="2551224"/>
            <a:ext cx="8229112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FinalTerm</a:t>
            </a: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계획서</a:t>
            </a:r>
            <a:endParaRPr sz="3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제목 </a:t>
            </a:r>
            <a:r>
              <a:rPr lang="en-US" altLang="ko-KR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ko-KR" altLang="en-US" sz="3600" i="1" spc="-5" dirty="0">
                <a:solidFill>
                  <a:schemeClr val="bg1"/>
                </a:solidFill>
                <a:latin typeface="Times New Roman"/>
                <a:cs typeface="Times New Roman"/>
              </a:rPr>
              <a:t>스마트 낙상 감지 시스템</a:t>
            </a:r>
            <a:endParaRPr sz="3600" i="1" spc="-5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24600" y="3911489"/>
            <a:ext cx="3122787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학번</a:t>
            </a:r>
            <a:r>
              <a:rPr lang="en-US" altLang="ko-KR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altLang="ko-KR" sz="2400" i="1" spc="-5" dirty="0">
                <a:solidFill>
                  <a:schemeClr val="bg1"/>
                </a:solidFill>
                <a:latin typeface="Times New Roman"/>
                <a:cs typeface="Times New Roman"/>
              </a:rPr>
              <a:t>2020105607</a:t>
            </a:r>
            <a:endParaRPr lang="en-US" altLang="ko-KR" sz="2400" i="1" spc="-5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이름 </a:t>
            </a:r>
            <a:r>
              <a:rPr lang="en-US" altLang="ko-KR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ko-KR" altLang="en-US" sz="2400" i="1" spc="-5" dirty="0">
                <a:solidFill>
                  <a:schemeClr val="bg1"/>
                </a:solidFill>
                <a:latin typeface="Times New Roman"/>
                <a:cs typeface="Times New Roman"/>
              </a:rPr>
              <a:t>남윤형</a:t>
            </a:r>
            <a:endParaRPr sz="2400" i="1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19628" y="5259323"/>
            <a:ext cx="1036319" cy="4023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54215" y="5285013"/>
            <a:ext cx="24187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20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2000" b="1" spc="-12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4138" y="630845"/>
            <a:ext cx="510846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buNone/>
            </a:pPr>
            <a:r>
              <a:rPr lang="en-US" altLang="ko-KR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Mobile/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WebService</a:t>
            </a:r>
            <a:r>
              <a:rPr lang="en-US" altLang="ko-KR" sz="24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Project</a:t>
            </a:r>
            <a:endParaRPr lang="en-US" altLang="ko-KR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953FC-8DC7-DEB6-AC4F-171A8F72D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C2D131-20C9-3743-0C3C-F48B12A4E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1374735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1-1. YoloV5 pretrained model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 (</a:t>
            </a:r>
            <a:r>
              <a:rPr lang="ko-KR" altLang="en-US" sz="1400" b="1" spc="-5" dirty="0">
                <a:solidFill>
                  <a:srgbClr val="558ED5"/>
                </a:solidFill>
                <a:latin typeface="+mn-ea"/>
                <a:cs typeface="Malgun Gothic"/>
              </a:rPr>
              <a:t>대체 가능 함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dirty="0"/>
              <a:t>“공개 </a:t>
            </a:r>
            <a:r>
              <a:rPr lang="en" altLang="ko-KR" sz="1200" dirty="0"/>
              <a:t>COCO </a:t>
            </a:r>
            <a:r>
              <a:rPr lang="ko-KR" altLang="en-US" sz="1200" dirty="0"/>
              <a:t>데이터셋으로 학습된 </a:t>
            </a:r>
            <a:r>
              <a:rPr lang="en" altLang="ko-KR" sz="1200" dirty="0"/>
              <a:t>YOLO </a:t>
            </a:r>
            <a:r>
              <a:rPr lang="ko-KR" altLang="en-US" sz="1200" dirty="0"/>
              <a:t>계열 사전학습 모델</a:t>
            </a:r>
            <a:r>
              <a:rPr lang="en-US" altLang="ko-KR" sz="1200" dirty="0"/>
              <a:t>(</a:t>
            </a:r>
            <a:r>
              <a:rPr lang="en" altLang="ko-KR" sz="1200" dirty="0"/>
              <a:t>yolov8n.pt)</a:t>
            </a:r>
            <a:r>
              <a:rPr lang="ko-KR" altLang="en-US" sz="1200" dirty="0"/>
              <a:t>을 그대로 사용하여</a:t>
            </a:r>
            <a:r>
              <a:rPr lang="en-US" altLang="ko-KR" sz="1200" dirty="0"/>
              <a:t>, </a:t>
            </a:r>
            <a:r>
              <a:rPr lang="ko-KR" altLang="en-US" sz="1200" dirty="0"/>
              <a:t>추가 학습 없이 실시간으로 사람 객체를 검출하였다</a:t>
            </a:r>
            <a:r>
              <a:rPr lang="en-US" altLang="ko-KR" sz="1200" dirty="0"/>
              <a:t>.”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AA10C6-B376-C92B-2E3F-39E2C58C9A97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343958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1-2. </a:t>
            </a:r>
            <a:r>
              <a:rPr lang="en" altLang="ko-KR" sz="1400" spc="-5" dirty="0" err="1">
                <a:solidFill>
                  <a:srgbClr val="558ED5"/>
                </a:solidFill>
                <a:latin typeface="+mn-ea"/>
                <a:cs typeface="Malgun Gothic"/>
              </a:rPr>
              <a:t>Ms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 coco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훈련데이터 기준 검출 객체 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Classes) : 80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가지 객체 검출 기능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b="1" spc="-5" dirty="0">
                <a:solidFill>
                  <a:srgbClr val="558ED5"/>
                </a:solidFill>
                <a:latin typeface="+mn-ea"/>
                <a:cs typeface="Malgun Gothic"/>
              </a:rPr>
              <a:t>대체 가능 함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ko-KR" altLang="en-US" sz="1200" dirty="0"/>
              <a:t>“모델은 </a:t>
            </a:r>
            <a:r>
              <a:rPr lang="en" altLang="ko-KR" sz="1200" dirty="0"/>
              <a:t>COCO 80</a:t>
            </a:r>
            <a:r>
              <a:rPr lang="ko-KR" altLang="en-US" sz="1200" dirty="0"/>
              <a:t>개 클래스를 모두 검출할 수 있으며</a:t>
            </a:r>
            <a:r>
              <a:rPr lang="en-US" altLang="ko-KR" sz="1200" dirty="0"/>
              <a:t>, </a:t>
            </a:r>
            <a:r>
              <a:rPr lang="ko-KR" altLang="en-US" sz="1200" dirty="0"/>
              <a:t>이 중 ‘</a:t>
            </a:r>
            <a:r>
              <a:rPr lang="en" altLang="ko-KR" sz="1200" dirty="0"/>
              <a:t>person’ </a:t>
            </a:r>
            <a:r>
              <a:rPr lang="ko-KR" altLang="en-US" sz="1200" dirty="0"/>
              <a:t>클래스를 이용해 낙상 후보 대상을 식별한다</a:t>
            </a:r>
            <a:r>
              <a:rPr lang="en-US" altLang="ko-KR" sz="1200" dirty="0"/>
              <a:t>.”</a:t>
            </a:r>
            <a:endParaRPr lang="en-US" altLang="ko-KR" sz="1200" i="1" spc="-5" dirty="0">
              <a:solidFill>
                <a:srgbClr val="FF0000"/>
              </a:solidFill>
              <a:latin typeface="+mn-ea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endParaRPr lang="en-US" altLang="ko-KR" sz="1200" i="1" spc="-5" dirty="0">
              <a:solidFill>
                <a:srgbClr val="FF0000"/>
              </a:solidFill>
              <a:latin typeface="+mn-ea"/>
              <a:cs typeface="Malgun Gothic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436FCE2-7D0B-C826-592C-819072951881}"/>
              </a:ext>
            </a:extLst>
          </p:cNvPr>
          <p:cNvSpPr txBox="1">
            <a:spLocks/>
          </p:cNvSpPr>
          <p:nvPr/>
        </p:nvSpPr>
        <p:spPr>
          <a:xfrm>
            <a:off x="204474" y="3588817"/>
            <a:ext cx="4309110" cy="21390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1-3.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한 종류의 객체를 동일한 객체로 가능한 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Change Detection</a:t>
            </a:r>
            <a:r>
              <a:rPr lang="en-US" altLang="ko-KR" sz="1400" b="1" kern="0" spc="-5" dirty="0">
                <a:solidFill>
                  <a:srgbClr val="558ED5"/>
                </a:solidFill>
                <a:latin typeface="+mn-ea"/>
                <a:cs typeface="Malgun Gothic"/>
              </a:rPr>
              <a:t> (</a:t>
            </a:r>
            <a:r>
              <a:rPr lang="ko-KR" altLang="en-US" sz="1400" b="1" kern="0" spc="-5" dirty="0">
                <a:solidFill>
                  <a:srgbClr val="558ED5"/>
                </a:solidFill>
                <a:latin typeface="+mn-ea"/>
                <a:cs typeface="Malgun Gothic"/>
              </a:rPr>
              <a:t>대체 가능 함</a:t>
            </a:r>
            <a:r>
              <a:rPr lang="en-US" altLang="ko-KR" sz="1400" b="1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403225" lvl="1"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ko-KR" altLang="en-US" sz="1200" dirty="0"/>
              <a:t>“이전 프레임에서 서 있던 사람의 </a:t>
            </a:r>
            <a:r>
              <a:rPr lang="en" altLang="ko-KR" sz="1200" dirty="0"/>
              <a:t>bounding box </a:t>
            </a:r>
            <a:r>
              <a:rPr lang="ko-KR" altLang="en-US" sz="1200" dirty="0"/>
              <a:t>세로</a:t>
            </a:r>
            <a:r>
              <a:rPr lang="en-US" altLang="ko-KR" sz="1200" dirty="0"/>
              <a:t>/</a:t>
            </a:r>
            <a:r>
              <a:rPr lang="ko-KR" altLang="en-US" sz="1200" dirty="0"/>
              <a:t>가로 비율을 비교하여</a:t>
            </a:r>
            <a:r>
              <a:rPr lang="en-US" altLang="ko-KR" sz="1200" dirty="0"/>
              <a:t>, </a:t>
            </a:r>
            <a:r>
              <a:rPr lang="ko-KR" altLang="en-US" sz="1200" dirty="0"/>
              <a:t>가로가 더 넓어지는 경우를 ‘누워 있는 </a:t>
            </a:r>
            <a:r>
              <a:rPr lang="ko-KR" altLang="en-US" sz="1200" dirty="0" err="1"/>
              <a:t>상태’로</a:t>
            </a:r>
            <a:r>
              <a:rPr lang="ko-KR" altLang="en-US" sz="1200" dirty="0"/>
              <a:t> 판단하고</a:t>
            </a:r>
            <a:r>
              <a:rPr lang="en-US" altLang="ko-KR" sz="1200" dirty="0"/>
              <a:t>, ‘</a:t>
            </a:r>
            <a:r>
              <a:rPr lang="ko-KR" altLang="en-US" sz="1200" dirty="0"/>
              <a:t>서 있음 → </a:t>
            </a:r>
            <a:r>
              <a:rPr lang="ko-KR" altLang="en-US" sz="1200" dirty="0" err="1"/>
              <a:t>누움’으로</a:t>
            </a:r>
            <a:r>
              <a:rPr lang="ko-KR" altLang="en-US" sz="1200" dirty="0"/>
              <a:t> 변화할 때 낙상 이벤트로 간주하였다</a:t>
            </a:r>
            <a:r>
              <a:rPr lang="en-US" altLang="ko-KR" sz="1200" dirty="0"/>
              <a:t>.”</a:t>
            </a:r>
          </a:p>
          <a:p>
            <a:pPr marL="403225" lvl="1"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endParaRPr lang="en-US" altLang="ko-KR" sz="1200" kern="0" dirty="0">
              <a:solidFill>
                <a:sysClr val="windowText" lastClr="000000"/>
              </a:solidFill>
              <a:latin typeface="+mn-ea"/>
              <a:cs typeface="Gulim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ACCB36D9-586F-F52E-70DB-55ACD54B7FC6}"/>
              </a:ext>
            </a:extLst>
          </p:cNvPr>
          <p:cNvSpPr txBox="1">
            <a:spLocks/>
          </p:cNvSpPr>
          <p:nvPr/>
        </p:nvSpPr>
        <p:spPr>
          <a:xfrm>
            <a:off x="4888511" y="3599371"/>
            <a:ext cx="4309110" cy="14362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1-4.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게시를 위한 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kern="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403225" lvl="1"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ko-KR" altLang="en-US" sz="1000" dirty="0">
                <a:latin typeface="+mj-ea"/>
                <a:ea typeface="+mj-ea"/>
              </a:rPr>
              <a:t>“낙상이 감지되면 현재 프레임을 이미지 파일로 저장하고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en" altLang="ko-KR" sz="1000" dirty="0">
                <a:latin typeface="+mj-ea"/>
                <a:ea typeface="+mj-ea"/>
              </a:rPr>
              <a:t>Python requests </a:t>
            </a:r>
            <a:r>
              <a:rPr lang="ko-KR" altLang="en-US" sz="1000" dirty="0">
                <a:latin typeface="+mj-ea"/>
                <a:ea typeface="+mj-ea"/>
              </a:rPr>
              <a:t>라이브러리를 이용해 </a:t>
            </a:r>
            <a:r>
              <a:rPr lang="en" altLang="ko-KR" sz="1000" dirty="0">
                <a:latin typeface="+mj-ea"/>
                <a:ea typeface="+mj-ea"/>
              </a:rPr>
              <a:t>Django </a:t>
            </a:r>
            <a:r>
              <a:rPr lang="ko-KR" altLang="en-US" sz="1000" dirty="0">
                <a:latin typeface="+mj-ea"/>
                <a:ea typeface="+mj-ea"/>
              </a:rPr>
              <a:t>서버의 </a:t>
            </a:r>
            <a:r>
              <a:rPr lang="en-US" altLang="ko-KR" sz="1000" dirty="0">
                <a:latin typeface="+mj-ea"/>
                <a:ea typeface="+mj-ea"/>
              </a:rPr>
              <a:t>/</a:t>
            </a:r>
            <a:r>
              <a:rPr lang="en" altLang="ko-KR" sz="1000" dirty="0" err="1">
                <a:latin typeface="+mj-ea"/>
                <a:ea typeface="+mj-ea"/>
              </a:rPr>
              <a:t>api</a:t>
            </a:r>
            <a:r>
              <a:rPr lang="en" altLang="ko-KR" sz="1000" dirty="0">
                <a:latin typeface="+mj-ea"/>
                <a:ea typeface="+mj-ea"/>
              </a:rPr>
              <a:t>/fall-events/ </a:t>
            </a:r>
            <a:r>
              <a:rPr lang="ko-KR" altLang="en-US" sz="1000" dirty="0" err="1">
                <a:latin typeface="+mj-ea"/>
                <a:ea typeface="+mj-ea"/>
              </a:rPr>
              <a:t>엔드포인트로</a:t>
            </a:r>
            <a:r>
              <a:rPr lang="ko-KR" altLang="en-US" sz="1000" dirty="0">
                <a:latin typeface="+mj-ea"/>
                <a:ea typeface="+mj-ea"/>
              </a:rPr>
              <a:t> 이미지와 발생 시각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ko-KR" altLang="en-US" sz="1000" dirty="0">
                <a:latin typeface="+mj-ea"/>
                <a:ea typeface="+mj-ea"/>
              </a:rPr>
              <a:t>위치</a:t>
            </a:r>
            <a:r>
              <a:rPr lang="en-US" altLang="ko-KR" sz="1000" dirty="0">
                <a:latin typeface="+mj-ea"/>
                <a:ea typeface="+mj-ea"/>
              </a:rPr>
              <a:t>(</a:t>
            </a:r>
            <a:r>
              <a:rPr lang="ko-KR" altLang="en-US" sz="1000" dirty="0">
                <a:latin typeface="+mj-ea"/>
                <a:ea typeface="+mj-ea"/>
              </a:rPr>
              <a:t>거실</a:t>
            </a:r>
            <a:r>
              <a:rPr lang="en-US" altLang="ko-KR" sz="1000" dirty="0">
                <a:latin typeface="+mj-ea"/>
                <a:ea typeface="+mj-ea"/>
              </a:rPr>
              <a:t>) </a:t>
            </a:r>
            <a:r>
              <a:rPr lang="ko-KR" altLang="en-US" sz="1000" dirty="0">
                <a:latin typeface="+mj-ea"/>
                <a:ea typeface="+mj-ea"/>
              </a:rPr>
              <a:t>정보를 </a:t>
            </a:r>
            <a:r>
              <a:rPr lang="en" altLang="ko-KR" sz="1000" dirty="0">
                <a:latin typeface="+mj-ea"/>
                <a:ea typeface="+mj-ea"/>
              </a:rPr>
              <a:t>POST </a:t>
            </a:r>
            <a:r>
              <a:rPr lang="ko-KR" altLang="en-US" sz="1000" dirty="0">
                <a:latin typeface="+mj-ea"/>
                <a:ea typeface="+mj-ea"/>
              </a:rPr>
              <a:t>전송한다</a:t>
            </a:r>
            <a:r>
              <a:rPr lang="en-US" altLang="ko-KR" sz="1000" dirty="0">
                <a:latin typeface="+mj-ea"/>
                <a:ea typeface="+mj-ea"/>
              </a:rPr>
              <a:t>.”</a:t>
            </a:r>
            <a:endParaRPr lang="en-US" altLang="ko-KR" sz="1000" i="1" kern="0" spc="-5" dirty="0">
              <a:solidFill>
                <a:srgbClr val="FF0000"/>
              </a:solidFill>
              <a:latin typeface="+mj-ea"/>
              <a:ea typeface="+mj-ea"/>
              <a:cs typeface="Malgun Gothic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8" name="그림 7" descr="텍스트, 스크린샷, 폰트, 흑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B413FB3-E71E-2E36-A1AC-DCE526AD3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530" y="4755642"/>
            <a:ext cx="5029839" cy="1766140"/>
          </a:xfrm>
          <a:prstGeom prst="rect">
            <a:avLst/>
          </a:prstGeom>
        </p:spPr>
      </p:pic>
      <p:pic>
        <p:nvPicPr>
          <p:cNvPr id="14" name="그림 13" descr="사람, 의류, 실내, 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C129D53-8452-26BF-4474-D4D90A29A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421" y="1937678"/>
            <a:ext cx="1258058" cy="1610784"/>
          </a:xfrm>
          <a:prstGeom prst="rect">
            <a:avLst/>
          </a:prstGeom>
        </p:spPr>
      </p:pic>
      <p:pic>
        <p:nvPicPr>
          <p:cNvPr id="16" name="그림 15" descr="사람, 의류, 실내, 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A11057E-775E-41D0-272B-283A7BBF8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870" y="2136170"/>
            <a:ext cx="1049661" cy="1343958"/>
          </a:xfrm>
          <a:prstGeom prst="rect">
            <a:avLst/>
          </a:prstGeom>
        </p:spPr>
      </p:pic>
      <p:pic>
        <p:nvPicPr>
          <p:cNvPr id="18" name="그림 17" descr="실내, 신발류, 사람, 바닥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F2B9E40-8CFB-A002-C3AE-E501A1362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429" y="5239918"/>
            <a:ext cx="1827940" cy="1256464"/>
          </a:xfrm>
          <a:prstGeom prst="rect">
            <a:avLst/>
          </a:prstGeom>
        </p:spPr>
      </p:pic>
      <p:pic>
        <p:nvPicPr>
          <p:cNvPr id="19" name="그림 18" descr="사람, 의류, 실내, 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88AEF9B-FF89-0704-077E-9B5CBD3AF4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4922472"/>
            <a:ext cx="1258058" cy="1610784"/>
          </a:xfrm>
          <a:prstGeom prst="rect">
            <a:avLst/>
          </a:prstGeom>
        </p:spPr>
      </p:pic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2607BE37-5739-2AD3-22B2-600FCF11B17C}"/>
              </a:ext>
            </a:extLst>
          </p:cNvPr>
          <p:cNvSpPr/>
          <p:nvPr/>
        </p:nvSpPr>
        <p:spPr>
          <a:xfrm>
            <a:off x="1524000" y="5562600"/>
            <a:ext cx="999985" cy="39059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9253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C10C-D7E8-0941-032A-F97ED994A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DC8FF-D86E-578B-462B-9B4B30D60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369714-2E6A-0BF3-2752-0164F4ABF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1072088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1-5.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기타 추가기능</a:t>
            </a: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ko-KR" altLang="en-US" sz="1200" dirty="0"/>
              <a:t>“같은 장면에서 여러 번 낙상이 감지되는 것을 방지하기 위해</a:t>
            </a:r>
            <a:r>
              <a:rPr lang="en-US" altLang="ko-KR" sz="1200" dirty="0"/>
              <a:t>, </a:t>
            </a:r>
            <a:r>
              <a:rPr lang="ko-KR" altLang="en-US" sz="1200" dirty="0"/>
              <a:t>최근 낙상 발생 후 </a:t>
            </a:r>
            <a:r>
              <a:rPr lang="en-US" altLang="ko-KR" sz="1200" dirty="0"/>
              <a:t>10</a:t>
            </a:r>
            <a:r>
              <a:rPr lang="ko-KR" altLang="en-US" sz="1200" dirty="0"/>
              <a:t>초 이내에는 추가 알림을 보내지 않도록 </a:t>
            </a:r>
            <a:r>
              <a:rPr lang="ko-KR" altLang="en-US" sz="1200" dirty="0" err="1"/>
              <a:t>쿨타임</a:t>
            </a:r>
            <a:r>
              <a:rPr lang="ko-KR" altLang="en-US" sz="1200" dirty="0"/>
              <a:t> 로직을 추가하였다</a:t>
            </a:r>
            <a:r>
              <a:rPr lang="en-US" altLang="ko-KR" sz="1200" dirty="0"/>
              <a:t>.”</a:t>
            </a: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14D103-DA70-6704-3D5D-F338A9101BC7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495300" y="3577231"/>
            <a:ext cx="4309110" cy="1072088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1-6.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기타 추가기능</a:t>
            </a:r>
          </a:p>
          <a:p>
            <a:pPr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“낙상 판단 직전의 프레임을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초간 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버퍼링하여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낙상 발생 시점의 정확한 화면을 기록할 수 있도록 ‘</a:t>
            </a:r>
            <a:r>
              <a:rPr lang="en" altLang="ko-KR" sz="1200" dirty="0">
                <a:solidFill>
                  <a:schemeClr val="tx1"/>
                </a:solidFill>
                <a:latin typeface="+mn-ea"/>
              </a:rPr>
              <a:t>Pre-Fall Buffer 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기능’을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구현하였다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.”</a:t>
            </a:r>
            <a:endParaRPr lang="ko-KR" altLang="en-US" sz="1200" dirty="0">
              <a:solidFill>
                <a:schemeClr val="tx1"/>
              </a:solidFill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D51845E3-645C-AF7C-6298-3248336B3BEC}"/>
                  </a:ext>
                </a:extLst>
              </p14:cNvPr>
              <p14:cNvContentPartPr/>
              <p14:nvPr/>
            </p14:nvContentPartPr>
            <p14:xfrm>
              <a:off x="6005008" y="4066048"/>
              <a:ext cx="360" cy="3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D51845E3-645C-AF7C-6298-3248336B3B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98888" y="4059928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5FF85C1A-8F08-24E8-60AA-5EF525DCD30C}"/>
                  </a:ext>
                </a:extLst>
              </p14:cNvPr>
              <p14:cNvContentPartPr/>
              <p14:nvPr/>
            </p14:nvContentPartPr>
            <p14:xfrm>
              <a:off x="7398186" y="2275305"/>
              <a:ext cx="1204560" cy="93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5FF85C1A-8F08-24E8-60AA-5EF525DCD30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92066" y="2269185"/>
                <a:ext cx="12168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6EE35F4D-E222-E0E2-0ED2-75EEB137C5C0}"/>
                  </a:ext>
                </a:extLst>
              </p14:cNvPr>
              <p14:cNvContentPartPr/>
              <p14:nvPr/>
            </p14:nvContentPartPr>
            <p14:xfrm>
              <a:off x="6214866" y="2791905"/>
              <a:ext cx="2342160" cy="11664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6EE35F4D-E222-E0E2-0ED2-75EEB137C5C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08746" y="2785785"/>
                <a:ext cx="2354400" cy="1288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그림 5" descr="텍스트, 스크린샷, 폰트, 블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2DCD1A6-C21B-95ED-9BDB-B56D38EF6C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077346"/>
            <a:ext cx="5741791" cy="13424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DE974BEA-2E65-C12F-B704-08BD00C01E2F}"/>
                  </a:ext>
                </a:extLst>
              </p14:cNvPr>
              <p14:cNvContentPartPr/>
              <p14:nvPr/>
            </p14:nvContentPartPr>
            <p14:xfrm>
              <a:off x="6823440" y="2995920"/>
              <a:ext cx="866880" cy="180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DE974BEA-2E65-C12F-B704-08BD00C01E2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817320" y="2989800"/>
                <a:ext cx="87912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35581975-9E79-74BB-F5FE-9F499A2A5FBE}"/>
                  </a:ext>
                </a:extLst>
              </p14:cNvPr>
              <p14:cNvContentPartPr/>
              <p14:nvPr/>
            </p14:nvContentPartPr>
            <p14:xfrm>
              <a:off x="6643800" y="3386520"/>
              <a:ext cx="1071000" cy="1980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35581975-9E79-74BB-F5FE-9F499A2A5FB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37680" y="3380400"/>
                <a:ext cx="108324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9688623C-0563-63E8-C530-BFCC3F786A3C}"/>
                  </a:ext>
                </a:extLst>
              </p14:cNvPr>
              <p14:cNvContentPartPr/>
              <p14:nvPr/>
            </p14:nvContentPartPr>
            <p14:xfrm>
              <a:off x="7310520" y="1913400"/>
              <a:ext cx="360" cy="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9688623C-0563-63E8-C530-BFCC3F786A3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304400" y="190728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C2D45F77-7E18-1CFD-A3F2-7A7CF7B78DE5}"/>
                  </a:ext>
                </a:extLst>
              </p14:cNvPr>
              <p14:cNvContentPartPr/>
              <p14:nvPr/>
            </p14:nvContentPartPr>
            <p14:xfrm>
              <a:off x="2113200" y="2908800"/>
              <a:ext cx="36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C2D45F77-7E18-1CFD-A3F2-7A7CF7B78DE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107080" y="290268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그림 16" descr="사람, 의류, 실내, 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C062799-FD18-FAE2-1E6D-B891DAA1ABC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649319"/>
            <a:ext cx="2313492" cy="1610714"/>
          </a:xfrm>
          <a:prstGeom prst="rect">
            <a:avLst/>
          </a:prstGeom>
        </p:spPr>
      </p:pic>
      <p:pic>
        <p:nvPicPr>
          <p:cNvPr id="20" name="그림 19" descr="컴퓨터, 실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4F54CF9-EE96-5111-B3E6-7E24B580048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504" y="4727229"/>
            <a:ext cx="4290695" cy="1537884"/>
          </a:xfrm>
          <a:prstGeom prst="rect">
            <a:avLst/>
          </a:prstGeom>
        </p:spPr>
      </p:pic>
      <p:pic>
        <p:nvPicPr>
          <p:cNvPr id="22" name="그림 21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B13D59F-1395-0C61-2FDE-0CA7F71BB3A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592" y="3950938"/>
            <a:ext cx="2313492" cy="139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61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8B0C2-7071-927C-C28B-D48892329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3B1E0-DCA4-6B53-3ABD-B5A49F1DF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223D7F-C36C-107B-7BF2-246DBF4E4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1072088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2-1.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사용자 보안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보안키를 이용한 로그인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" altLang="ko-KR" sz="1200" dirty="0">
                <a:solidFill>
                  <a:schemeClr val="tx1"/>
                </a:solidFill>
                <a:latin typeface="+mj-ea"/>
                <a:ea typeface="+mj-ea"/>
              </a:rPr>
              <a:t>“Django 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기본 </a:t>
            </a:r>
            <a:r>
              <a:rPr lang="en" altLang="ko-KR" sz="1200" dirty="0">
                <a:solidFill>
                  <a:schemeClr val="tx1"/>
                </a:solidFill>
                <a:latin typeface="+mj-ea"/>
                <a:ea typeface="+mj-ea"/>
              </a:rPr>
              <a:t>User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와 </a:t>
            </a:r>
            <a:r>
              <a:rPr lang="en" altLang="ko-KR" sz="1200" dirty="0">
                <a:solidFill>
                  <a:schemeClr val="tx1"/>
                </a:solidFill>
                <a:latin typeface="+mj-ea"/>
                <a:ea typeface="+mj-ea"/>
              </a:rPr>
              <a:t>admin 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페이지를 사용하여 서버 관리자는 아이디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비밀번호 인증 후에만 낙상 이벤트 데이터를 조회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·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삭제할 수 있도록 했다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.”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A5ACAD-B866-53DA-94B5-BBFD3F1C41A1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318310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2-2. Image Blog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및 관리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일부 확장 기능 가능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en-US" altLang="ko-KR" sz="1400" b="1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800" dirty="0"/>
              <a:t>“</a:t>
            </a:r>
            <a:r>
              <a:rPr lang="en" altLang="ko-KR" sz="1200" dirty="0" err="1">
                <a:solidFill>
                  <a:schemeClr val="tx1"/>
                </a:solidFill>
                <a:latin typeface="+mn-lt"/>
              </a:rPr>
              <a:t>FallEvent</a:t>
            </a:r>
            <a:r>
              <a:rPr lang="en" altLang="ko-KR" sz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+mn-lt"/>
              </a:rPr>
              <a:t>모델에 </a:t>
            </a:r>
            <a:r>
              <a:rPr lang="en" altLang="ko-KR" sz="1200" dirty="0" err="1">
                <a:solidFill>
                  <a:schemeClr val="tx1"/>
                </a:solidFill>
                <a:latin typeface="+mn-lt"/>
              </a:rPr>
              <a:t>ImageField</a:t>
            </a:r>
            <a:r>
              <a:rPr lang="ko-KR" altLang="en-US" sz="1200" dirty="0" err="1">
                <a:solidFill>
                  <a:schemeClr val="tx1"/>
                </a:solidFill>
                <a:latin typeface="+mn-lt"/>
              </a:rPr>
              <a:t>를</a:t>
            </a:r>
            <a:r>
              <a:rPr lang="ko-KR" altLang="en-US" sz="1200" dirty="0">
                <a:solidFill>
                  <a:schemeClr val="tx1"/>
                </a:solidFill>
                <a:latin typeface="+mn-lt"/>
              </a:rPr>
              <a:t> 두어 낙상 이미지를 서버에 저장하고</a:t>
            </a:r>
            <a:r>
              <a:rPr lang="en-US" altLang="ko-KR" sz="12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" altLang="ko-KR" sz="1200" dirty="0">
                <a:solidFill>
                  <a:schemeClr val="tx1"/>
                </a:solidFill>
                <a:latin typeface="+mn-lt"/>
              </a:rPr>
              <a:t>Django admin</a:t>
            </a:r>
            <a:r>
              <a:rPr lang="ko-KR" altLang="en-US" sz="1200" dirty="0">
                <a:solidFill>
                  <a:schemeClr val="tx1"/>
                </a:solidFill>
                <a:latin typeface="+mn-lt"/>
              </a:rPr>
              <a:t>에서 글 목록처럼 시간 순으로 낙상 이벤트를 관리할 수 있도록 구현하였다</a:t>
            </a:r>
            <a:r>
              <a:rPr lang="en-US" altLang="ko-KR" sz="1200" dirty="0">
                <a:solidFill>
                  <a:schemeClr val="tx1"/>
                </a:solidFill>
                <a:latin typeface="+mn-lt"/>
              </a:rPr>
              <a:t>.”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ko-KR" altLang="en-US" sz="1200" dirty="0">
              <a:solidFill>
                <a:schemeClr val="tx1"/>
              </a:solidFill>
              <a:latin typeface="+mn-lt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1701398-9CCD-B812-1428-A0D01599FD8A}"/>
              </a:ext>
            </a:extLst>
          </p:cNvPr>
          <p:cNvSpPr txBox="1">
            <a:spLocks/>
          </p:cNvSpPr>
          <p:nvPr/>
        </p:nvSpPr>
        <p:spPr>
          <a:xfrm>
            <a:off x="458118" y="4038600"/>
            <a:ext cx="4309110" cy="12567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2-3.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게시를 위한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-US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" altLang="ko-KR" sz="1200" dirty="0">
                <a:solidFill>
                  <a:schemeClr val="tx1"/>
                </a:solidFill>
                <a:latin typeface="+mn-ea"/>
              </a:rPr>
              <a:t>“Django REST framework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를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사용하여 </a:t>
            </a:r>
            <a:r>
              <a:rPr lang="en" altLang="ko-KR" sz="1200" dirty="0">
                <a:solidFill>
                  <a:schemeClr val="tx1"/>
                </a:solidFill>
                <a:latin typeface="+mn-ea"/>
              </a:rPr>
              <a:t>Edge System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이 낙상 이미지를 업로드할 수 있는 </a:t>
            </a:r>
            <a:r>
              <a:rPr lang="en" altLang="ko-KR" sz="1200" dirty="0">
                <a:solidFill>
                  <a:schemeClr val="tx1"/>
                </a:solidFill>
                <a:latin typeface="+mn-ea"/>
              </a:rPr>
              <a:t>POST API /</a:t>
            </a:r>
            <a:r>
              <a:rPr lang="en" altLang="ko-KR" sz="1200" dirty="0" err="1">
                <a:solidFill>
                  <a:schemeClr val="tx1"/>
                </a:solidFill>
                <a:latin typeface="+mn-ea"/>
              </a:rPr>
              <a:t>api</a:t>
            </a:r>
            <a:r>
              <a:rPr lang="en" altLang="ko-KR" sz="1200" dirty="0">
                <a:solidFill>
                  <a:schemeClr val="tx1"/>
                </a:solidFill>
                <a:latin typeface="+mn-ea"/>
              </a:rPr>
              <a:t>/fall-events/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를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구현하였다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 </a:t>
            </a:r>
            <a:r>
              <a:rPr lang="en" altLang="ko-KR" sz="1200" dirty="0" err="1">
                <a:solidFill>
                  <a:schemeClr val="tx1"/>
                </a:solidFill>
                <a:latin typeface="+mn-ea"/>
              </a:rPr>
              <a:t>MultiPartParser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를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사용해 이미지 파일과 메타데이터를 함께 처리한다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.”</a:t>
            </a:r>
            <a:endParaRPr lang="ko-KR" altLang="en-US" sz="1200" kern="0" dirty="0">
              <a:solidFill>
                <a:schemeClr val="tx1"/>
              </a:solidFill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A4BEBBAE-61C7-CA37-64BE-8E9F5E4C5900}"/>
              </a:ext>
            </a:extLst>
          </p:cNvPr>
          <p:cNvSpPr txBox="1">
            <a:spLocks/>
          </p:cNvSpPr>
          <p:nvPr/>
        </p:nvSpPr>
        <p:spPr>
          <a:xfrm>
            <a:off x="4648200" y="3864576"/>
            <a:ext cx="4309110" cy="13490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2-4. Image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목록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획득을 위한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-US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“안드로이드 클라이언트가 서버에 저장된 낙상 이벤트를 조회할 수 있도록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, /</a:t>
            </a:r>
            <a:r>
              <a:rPr lang="en" altLang="ko-KR" sz="1200" dirty="0" err="1">
                <a:solidFill>
                  <a:schemeClr val="tx1"/>
                </a:solidFill>
                <a:latin typeface="+mj-ea"/>
                <a:ea typeface="+mj-ea"/>
              </a:rPr>
              <a:t>api</a:t>
            </a:r>
            <a:r>
              <a:rPr lang="en" altLang="ko-KR" sz="1200" dirty="0">
                <a:solidFill>
                  <a:schemeClr val="tx1"/>
                </a:solidFill>
                <a:latin typeface="+mj-ea"/>
                <a:ea typeface="+mj-ea"/>
              </a:rPr>
              <a:t>/fall-events/list/(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목록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), /</a:t>
            </a:r>
            <a:r>
              <a:rPr lang="en" altLang="ko-KR" sz="1200" dirty="0" err="1">
                <a:solidFill>
                  <a:schemeClr val="tx1"/>
                </a:solidFill>
                <a:latin typeface="+mj-ea"/>
                <a:ea typeface="+mj-ea"/>
              </a:rPr>
              <a:t>api</a:t>
            </a:r>
            <a:r>
              <a:rPr lang="en" altLang="ko-KR" sz="1200" dirty="0">
                <a:solidFill>
                  <a:schemeClr val="tx1"/>
                </a:solidFill>
                <a:latin typeface="+mj-ea"/>
                <a:ea typeface="+mj-ea"/>
              </a:rPr>
              <a:t>/fall-events/&lt;id&gt;/(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단일 조회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) </a:t>
            </a:r>
            <a:r>
              <a:rPr lang="en" altLang="ko-KR" sz="1200" dirty="0">
                <a:solidFill>
                  <a:schemeClr val="tx1"/>
                </a:solidFill>
                <a:latin typeface="+mj-ea"/>
                <a:ea typeface="+mj-ea"/>
              </a:rPr>
              <a:t>GET API</a:t>
            </a:r>
            <a:r>
              <a:rPr lang="ko-KR" altLang="en-US" sz="1200" dirty="0" err="1">
                <a:solidFill>
                  <a:schemeClr val="tx1"/>
                </a:solidFill>
                <a:latin typeface="+mj-ea"/>
                <a:ea typeface="+mj-ea"/>
              </a:rPr>
              <a:t>를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 구현하였다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.</a:t>
            </a:r>
            <a:endParaRPr lang="en-US" altLang="ko-KR" sz="1200" kern="0" spc="-5" dirty="0">
              <a:solidFill>
                <a:schemeClr val="tx1"/>
              </a:solidFill>
              <a:latin typeface="+mj-ea"/>
              <a:ea typeface="+mj-ea"/>
              <a:cs typeface="Malgun Gothic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ko-KR" altLang="en-US" sz="1200" kern="0" dirty="0">
              <a:solidFill>
                <a:schemeClr val="tx1"/>
              </a:solidFill>
              <a:latin typeface="+mj-ea"/>
              <a:ea typeface="+mj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8" name="그림 7" descr="텍스트, 스크린샷, 폰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194520F-5DA4-E2D2-0B3C-FA0B69743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430" y="2084812"/>
            <a:ext cx="2330485" cy="1743009"/>
          </a:xfrm>
          <a:prstGeom prst="rect">
            <a:avLst/>
          </a:prstGeom>
        </p:spPr>
      </p:pic>
      <p:pic>
        <p:nvPicPr>
          <p:cNvPr id="12" name="그림 11" descr="텍스트, 스크린샷, 폰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DFF7425-FB18-298F-07A2-B555CC8C0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042" y="2016064"/>
            <a:ext cx="1536759" cy="179203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52FDE9E-85E1-0741-E25B-24EB40296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33" y="5295354"/>
            <a:ext cx="5486400" cy="292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C98F2824-0508-3B59-0F6E-21F31DB555E1}"/>
                  </a:ext>
                </a:extLst>
              </p14:cNvPr>
              <p14:cNvContentPartPr/>
              <p14:nvPr/>
            </p14:nvContentPartPr>
            <p14:xfrm>
              <a:off x="4643390" y="4648132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C98F2824-0508-3B59-0F6E-21F31DB555E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37270" y="4642012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E94C7A38-6213-A1F5-57FC-9B7CBA2AB130}"/>
                  </a:ext>
                </a:extLst>
              </p14:cNvPr>
              <p14:cNvContentPartPr/>
              <p14:nvPr/>
            </p14:nvContentPartPr>
            <p14:xfrm>
              <a:off x="7168424" y="5259746"/>
              <a:ext cx="360" cy="3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E94C7A38-6213-A1F5-57FC-9B7CBA2AB13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62304" y="5253626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그림 14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295191F-6CDA-ED11-22D3-E1FF5293D4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625" y="4916408"/>
            <a:ext cx="3237039" cy="194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14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FE62A-AC32-2ED9-4DBE-05890A2AD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97AD99-E4F7-2C66-1881-6248595FE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51DB4F-A935-0D3C-1AE9-A8BE88D1DC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936154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2-5.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기타 추가기능</a:t>
            </a:r>
            <a:endParaRPr lang="en-US" altLang="ko-KR" sz="14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000" dirty="0">
                <a:solidFill>
                  <a:schemeClr val="tx1"/>
                </a:solidFill>
              </a:rPr>
              <a:t>“관리자가 특정 기간 동안 발생한 낙상 이벤트만 조회할 수 있도록</a:t>
            </a:r>
            <a:br>
              <a:rPr lang="ko-KR" altLang="en-US" sz="1000" dirty="0">
                <a:solidFill>
                  <a:schemeClr val="tx1"/>
                </a:solidFill>
              </a:rPr>
            </a:b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en" altLang="ko-KR" sz="1000" dirty="0" err="1">
                <a:solidFill>
                  <a:schemeClr val="tx1"/>
                </a:solidFill>
              </a:rPr>
              <a:t>api</a:t>
            </a:r>
            <a:r>
              <a:rPr lang="en" altLang="ko-KR" sz="1000" dirty="0">
                <a:solidFill>
                  <a:schemeClr val="tx1"/>
                </a:solidFill>
              </a:rPr>
              <a:t>/fall-events/filter/?start=&amp;end= API</a:t>
            </a:r>
            <a:r>
              <a:rPr lang="ko-KR" altLang="en-US" sz="1000" dirty="0" err="1">
                <a:solidFill>
                  <a:schemeClr val="tx1"/>
                </a:solidFill>
              </a:rPr>
              <a:t>를</a:t>
            </a:r>
            <a:r>
              <a:rPr lang="ko-KR" altLang="en-US" sz="1000" dirty="0">
                <a:solidFill>
                  <a:schemeClr val="tx1"/>
                </a:solidFill>
              </a:rPr>
              <a:t> 구현하였다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이를 통해 분석</a:t>
            </a:r>
            <a:r>
              <a:rPr lang="en-US" altLang="ko-KR" sz="1000" dirty="0">
                <a:solidFill>
                  <a:schemeClr val="tx1"/>
                </a:solidFill>
              </a:rPr>
              <a:t>·</a:t>
            </a:r>
            <a:r>
              <a:rPr lang="ko-KR" altLang="en-US" sz="1000" dirty="0">
                <a:solidFill>
                  <a:schemeClr val="tx1"/>
                </a:solidFill>
              </a:rPr>
              <a:t>모니터링 기능을 강화하였다</a:t>
            </a:r>
            <a:r>
              <a:rPr lang="en-US" altLang="ko-KR" sz="1000" dirty="0">
                <a:solidFill>
                  <a:schemeClr val="tx1"/>
                </a:solidFill>
              </a:rPr>
              <a:t>.”</a:t>
            </a:r>
            <a:endParaRPr lang="ko-KR" altLang="en-US" sz="1000" dirty="0">
              <a:solidFill>
                <a:schemeClr val="tx1"/>
              </a:solidFill>
              <a:latin typeface="+mn-ea"/>
              <a:cs typeface="Gulim"/>
            </a:endParaRPr>
          </a:p>
          <a:p>
            <a:endParaRPr kumimoji="1" lang="en-US" altLang="ko-KR" sz="800" dirty="0"/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C1D796-EE66-8F33-37BF-6E0F85D7424F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843821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2-6.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기타 추가기능</a:t>
            </a: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1000" dirty="0">
                <a:solidFill>
                  <a:schemeClr val="tx1"/>
                </a:solidFill>
                <a:latin typeface="+mn-lt"/>
              </a:rPr>
              <a:t>“낙상 이미지가 장기간 누적될 경우 서버 저장 공간이 부족해지는 문제를 예방하기 위해</a:t>
            </a:r>
            <a:r>
              <a:rPr lang="en-US" altLang="ko-KR" sz="1000" dirty="0">
                <a:solidFill>
                  <a:schemeClr val="tx1"/>
                </a:solidFill>
                <a:latin typeface="+mn-lt"/>
              </a:rPr>
              <a:t>,</a:t>
            </a:r>
            <a:br>
              <a:rPr lang="en-US" altLang="ko-KR" sz="1000" dirty="0">
                <a:solidFill>
                  <a:schemeClr val="tx1"/>
                </a:solidFill>
                <a:latin typeface="+mn-lt"/>
              </a:rPr>
            </a:br>
            <a:r>
              <a:rPr lang="en-US" altLang="ko-KR" sz="1000" dirty="0">
                <a:solidFill>
                  <a:schemeClr val="tx1"/>
                </a:solidFill>
                <a:latin typeface="+mn-lt"/>
              </a:rPr>
              <a:t>1</a:t>
            </a:r>
            <a:r>
              <a:rPr lang="ko-KR" altLang="en-US" sz="1000" dirty="0">
                <a:solidFill>
                  <a:schemeClr val="tx1"/>
                </a:solidFill>
                <a:latin typeface="+mn-lt"/>
              </a:rPr>
              <a:t>년 이상 지난 이미지 파일 및 해당 이벤트 데이터를 자동으로 삭제하는 </a:t>
            </a:r>
            <a:r>
              <a:rPr lang="en" altLang="ko-KR" sz="1000" dirty="0">
                <a:solidFill>
                  <a:schemeClr val="tx1"/>
                </a:solidFill>
                <a:latin typeface="+mn-lt"/>
              </a:rPr>
              <a:t>Cleanup </a:t>
            </a:r>
            <a:r>
              <a:rPr lang="ko-KR" altLang="en-US" sz="1000" dirty="0">
                <a:solidFill>
                  <a:schemeClr val="tx1"/>
                </a:solidFill>
                <a:latin typeface="+mn-lt"/>
              </a:rPr>
              <a:t>기능을 구현하였다</a:t>
            </a:r>
            <a:r>
              <a:rPr lang="en-US" altLang="ko-KR" sz="1000" dirty="0">
                <a:solidFill>
                  <a:schemeClr val="tx1"/>
                </a:solidFill>
                <a:latin typeface="+mn-lt"/>
              </a:rPr>
              <a:t>.”</a:t>
            </a:r>
            <a:endParaRPr lang="ko-KR" altLang="en-US" sz="1000" i="1" dirty="0">
              <a:solidFill>
                <a:schemeClr val="tx1"/>
              </a:solidFill>
              <a:latin typeface="+mn-lt"/>
              <a:cs typeface="Malgun Gothic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0043AEE-1650-D947-3290-89CA6D1C6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242" y="2362200"/>
            <a:ext cx="3841750" cy="609600"/>
          </a:xfrm>
          <a:prstGeom prst="rect">
            <a:avLst/>
          </a:prstGeom>
        </p:spPr>
      </p:pic>
      <p:pic>
        <p:nvPicPr>
          <p:cNvPr id="5" name="그림 4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C6D9784-AA03-9C79-48CA-9208CE061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40" y="2133600"/>
            <a:ext cx="4673988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67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F4422-BB0D-3E5A-7E5E-14136C8AC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97A25E-EF9B-015E-ACE8-7A7A35A7B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3. Client System(Android, </a:t>
            </a:r>
            <a:r>
              <a:rPr lang="en-US" altLang="ko-KR" dirty="0">
                <a:solidFill>
                  <a:schemeClr val="tx2"/>
                </a:solidFill>
              </a:rPr>
              <a:t>Java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개별 제안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394BAA-EF43-505D-E9D9-DC0027135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1128514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3.1. Image list view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개별 제안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12065"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000" dirty="0">
                <a:solidFill>
                  <a:schemeClr val="tx1"/>
                </a:solidFill>
              </a:rPr>
              <a:t>안드로이드 클라이언트 애플리케이션에서 서버에 저장된 낙상 이벤트 이미지를 리스트 형태로 표시하는 기능입니다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000" i="1" dirty="0">
                <a:solidFill>
                  <a:schemeClr val="tx1"/>
                </a:solidFill>
                <a:latin typeface="+mn-ea"/>
                <a:cs typeface="Malgun Gothic"/>
              </a:rPr>
              <a:t> </a:t>
            </a:r>
          </a:p>
          <a:p>
            <a:pPr>
              <a:spcBef>
                <a:spcPts val="1440"/>
              </a:spcBef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50B8A7-7FF0-6EAE-390E-8D3D5A0B7D5F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331134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3.2. Image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목록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획득을 위한 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" altLang="ko-KR" sz="140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en-US" altLang="ko-KR" sz="1400" b="1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000" dirty="0">
                <a:solidFill>
                  <a:schemeClr val="tx1"/>
                </a:solidFill>
                <a:latin typeface="+mn-ea"/>
              </a:rPr>
              <a:t>Django REST Framework</a:t>
            </a:r>
            <a:r>
              <a:rPr lang="ko-KR" altLang="en-US" sz="1000" dirty="0" err="1">
                <a:solidFill>
                  <a:schemeClr val="tx1"/>
                </a:solidFill>
                <a:latin typeface="+mn-ea"/>
              </a:rPr>
              <a:t>를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기반으로 구현된 </a:t>
            </a:r>
            <a:r>
              <a:rPr lang="en" altLang="ko-KR" sz="1000" dirty="0">
                <a:solidFill>
                  <a:schemeClr val="tx1"/>
                </a:solidFill>
                <a:latin typeface="+mn-ea"/>
              </a:rPr>
              <a:t>RESTful API</a:t>
            </a:r>
            <a:r>
              <a:rPr lang="ko-KR" altLang="en-US" sz="1000" dirty="0" err="1">
                <a:solidFill>
                  <a:schemeClr val="tx1"/>
                </a:solidFill>
                <a:latin typeface="+mn-ea"/>
              </a:rPr>
              <a:t>를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통해 안드로이드 클라이언트가 낙상 이벤트 이미지 목록을 조회하고 획득할 수 있는 기능입니다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>
              <a:spcBef>
                <a:spcPts val="1440"/>
              </a:spcBef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E01DD3E-BC55-0D0F-9780-7B8B684C16E3}"/>
              </a:ext>
            </a:extLst>
          </p:cNvPr>
          <p:cNvSpPr txBox="1">
            <a:spLocks/>
          </p:cNvSpPr>
          <p:nvPr/>
        </p:nvSpPr>
        <p:spPr>
          <a:xfrm>
            <a:off x="228600" y="3429000"/>
            <a:ext cx="4309110" cy="1177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3.3.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공통기능 및 추가기능을 활용한 사용자 시나리오 및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UI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000" i="1" kern="0" dirty="0">
                <a:solidFill>
                  <a:schemeClr val="tx1"/>
                </a:solidFill>
                <a:latin typeface="+mn-ea"/>
                <a:cs typeface="Malgun Gothic"/>
              </a:rPr>
              <a:t>사진을 자세하게 보기 위해서 사진을 누르면 확대 되는 기능을 추가했습니다</a:t>
            </a:r>
            <a:r>
              <a:rPr lang="en-US" altLang="ko-KR" sz="1000" i="1" kern="0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  <a:endParaRPr lang="ko-KR" altLang="en-US" sz="1000" i="1" kern="0" dirty="0">
              <a:solidFill>
                <a:schemeClr val="tx1"/>
              </a:solidFill>
              <a:latin typeface="+mn-ea"/>
              <a:cs typeface="Malgun Gothic"/>
            </a:endParaRPr>
          </a:p>
          <a:p>
            <a:pPr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0F8C301E-3D83-105C-BBF1-8DF4BD734E96}"/>
              </a:ext>
            </a:extLst>
          </p:cNvPr>
          <p:cNvSpPr txBox="1">
            <a:spLocks/>
          </p:cNvSpPr>
          <p:nvPr/>
        </p:nvSpPr>
        <p:spPr>
          <a:xfrm>
            <a:off x="5022849" y="3429000"/>
            <a:ext cx="4309110" cy="6591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3-4.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기타 추가 기능</a:t>
            </a:r>
            <a:endParaRPr lang="en-US" altLang="ko-KR" sz="1400" kern="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000" i="1" kern="0" spc="-5" dirty="0">
                <a:solidFill>
                  <a:schemeClr val="tx1"/>
                </a:solidFill>
                <a:latin typeface="+mn-ea"/>
                <a:cs typeface="Malgun Gothic"/>
              </a:rPr>
              <a:t>새로운 낙상이 감지되면 사용자에게 실시간으로 알림을 줘서 사용자가 바로 눈치챌 수 </a:t>
            </a:r>
            <a:r>
              <a:rPr lang="ko-KR" altLang="en-US" sz="1000" i="1" kern="0" spc="-5" dirty="0" err="1">
                <a:solidFill>
                  <a:schemeClr val="tx1"/>
                </a:solidFill>
                <a:latin typeface="+mn-ea"/>
                <a:cs typeface="Malgun Gothic"/>
              </a:rPr>
              <a:t>았는</a:t>
            </a:r>
            <a:r>
              <a:rPr lang="ko-KR" altLang="en-US" sz="1000" i="1" kern="0" spc="-5" dirty="0">
                <a:solidFill>
                  <a:schemeClr val="tx1"/>
                </a:solidFill>
                <a:latin typeface="+mn-ea"/>
                <a:cs typeface="Malgun Gothic"/>
              </a:rPr>
              <a:t> 기능을 넣었습니다</a:t>
            </a:r>
            <a:r>
              <a:rPr lang="en-US" altLang="ko-KR" sz="1000" i="1" kern="0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  <a:endParaRPr lang="ko-KR" altLang="en-US" sz="1000" i="1" kern="0" dirty="0">
              <a:solidFill>
                <a:schemeClr val="tx1"/>
              </a:solidFill>
              <a:latin typeface="+mn-ea"/>
              <a:cs typeface="Malgun Gothic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12" name="그림 11" descr="텍스트, 폰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8C89451-CDE8-A62F-1D72-30802DA854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444554"/>
            <a:ext cx="2765781" cy="447840"/>
          </a:xfrm>
          <a:prstGeom prst="rect">
            <a:avLst/>
          </a:prstGeom>
        </p:spPr>
      </p:pic>
      <p:pic>
        <p:nvPicPr>
          <p:cNvPr id="11" name="그림 10" descr="텍스트, 스크린샷, 소프트웨어, 웹사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AEE4AA7-BC49-AEA4-8454-B703965FFD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968" y="4017622"/>
            <a:ext cx="1150631" cy="2621542"/>
          </a:xfrm>
          <a:prstGeom prst="rect">
            <a:avLst/>
          </a:prstGeom>
        </p:spPr>
      </p:pic>
      <p:pic>
        <p:nvPicPr>
          <p:cNvPr id="14" name="그림 13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D47B17F-FCAF-7C74-E0E7-E65F50C072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849" y="2021327"/>
            <a:ext cx="2342887" cy="1407673"/>
          </a:xfrm>
          <a:prstGeom prst="rect">
            <a:avLst/>
          </a:prstGeom>
        </p:spPr>
      </p:pic>
      <p:pic>
        <p:nvPicPr>
          <p:cNvPr id="16" name="그림 15" descr="휴대 전화, 통신 장치, 휴대용 통신 장치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319F813-E106-D8A9-864D-170CC824E6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254" y="4088155"/>
            <a:ext cx="1372235" cy="2696200"/>
          </a:xfrm>
          <a:prstGeom prst="rect">
            <a:avLst/>
          </a:prstGeom>
        </p:spPr>
      </p:pic>
      <p:pic>
        <p:nvPicPr>
          <p:cNvPr id="18" name="그림 17" descr="텍스트, 스크린샷, 모바일 기기, 통신 장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4E8EF06-7EAD-B160-9C6B-1E604678C0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555699"/>
            <a:ext cx="914400" cy="188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54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6232A-58D9-EFAF-E142-261AA29A4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11783AD-4A19-F75E-4B88-637986810F13}"/>
              </a:ext>
            </a:extLst>
          </p:cNvPr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4824326-EE27-709E-7158-5943D15D3E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78079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1041FBD-FFD1-6639-E0FE-B73C65DCDC64}"/>
              </a:ext>
            </a:extLst>
          </p:cNvPr>
          <p:cNvSpPr txBox="1"/>
          <p:nvPr/>
        </p:nvSpPr>
        <p:spPr>
          <a:xfrm>
            <a:off x="574040" y="1124817"/>
            <a:ext cx="8080375" cy="412741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본 시스템은 </a:t>
            </a:r>
            <a:r>
              <a:rPr lang="en" dirty="0">
                <a:latin typeface="+mn-ea"/>
                <a:cs typeface="Gulim"/>
              </a:rPr>
              <a:t>Edge System, Service System, Client System</a:t>
            </a:r>
            <a:r>
              <a:rPr lang="ko-KR" altLang="en-US" dirty="0">
                <a:latin typeface="+mn-ea"/>
                <a:cs typeface="Gulim"/>
              </a:rPr>
              <a:t>의 역할을 명확히 분리하여</a:t>
            </a: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500" dirty="0">
                <a:latin typeface="+mn-ea"/>
                <a:cs typeface="Gulim"/>
              </a:rPr>
              <a:t>실시간 낙상 감지부터 사용자 알림까지의 전체 흐름을 효율적으로 구성하였다</a:t>
            </a:r>
            <a:r>
              <a:rPr lang="en-US" altLang="ko-KR" sz="1500" dirty="0">
                <a:latin typeface="+mn-ea"/>
                <a:cs typeface="Gulim"/>
              </a:rPr>
              <a:t>.</a:t>
            </a: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500" dirty="0">
                <a:latin typeface="+mn-ea"/>
                <a:cs typeface="Gulim"/>
              </a:rPr>
              <a:t>- </a:t>
            </a:r>
            <a:r>
              <a:rPr lang="en" sz="1500" dirty="0">
                <a:latin typeface="+mn-ea"/>
                <a:cs typeface="Gulim"/>
              </a:rPr>
              <a:t>Edge System</a:t>
            </a:r>
            <a:r>
              <a:rPr lang="ko-KR" altLang="en-US" sz="1500" dirty="0">
                <a:latin typeface="+mn-ea"/>
                <a:cs typeface="Gulim"/>
              </a:rPr>
              <a:t>은 </a:t>
            </a:r>
            <a:r>
              <a:rPr lang="en" sz="1500" dirty="0">
                <a:latin typeface="+mn-ea"/>
                <a:cs typeface="Gulim"/>
              </a:rPr>
              <a:t>YOLO </a:t>
            </a:r>
            <a:r>
              <a:rPr lang="ko-KR" altLang="en-US" sz="1500" dirty="0">
                <a:latin typeface="+mn-ea"/>
                <a:cs typeface="Gulim"/>
              </a:rPr>
              <a:t>기반 객체 인식을 통해 실시간으로 사람의 상태 변화를 분석하고</a:t>
            </a:r>
            <a:r>
              <a:rPr lang="en-US" altLang="ko-KR" sz="1500" dirty="0">
                <a:latin typeface="+mn-ea"/>
                <a:cs typeface="Gulim"/>
              </a:rPr>
              <a:t>,</a:t>
            </a: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500" dirty="0">
                <a:latin typeface="+mn-ea"/>
                <a:cs typeface="Gulim"/>
              </a:rPr>
              <a:t>  </a:t>
            </a:r>
            <a:r>
              <a:rPr lang="ko-KR" altLang="en-US" sz="1500" dirty="0">
                <a:latin typeface="+mn-ea"/>
                <a:cs typeface="Gulim"/>
              </a:rPr>
              <a:t>낙상이 감지될 경우 즉시 이벤트 이미지를 생성하여 서버로 전송한다</a:t>
            </a:r>
            <a:r>
              <a:rPr lang="en-US" altLang="ko-KR" sz="1500" dirty="0">
                <a:latin typeface="+mn-ea"/>
                <a:cs typeface="Gulim"/>
              </a:rPr>
              <a:t>.</a:t>
            </a: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500" dirty="0">
                <a:latin typeface="+mn-ea"/>
                <a:cs typeface="Gulim"/>
              </a:rPr>
              <a:t>- </a:t>
            </a:r>
            <a:r>
              <a:rPr lang="en" sz="1500" dirty="0">
                <a:latin typeface="+mn-ea"/>
                <a:cs typeface="Gulim"/>
              </a:rPr>
              <a:t>Service System</a:t>
            </a:r>
            <a:r>
              <a:rPr lang="ko-KR" altLang="en-US" sz="1500" dirty="0">
                <a:latin typeface="+mn-ea"/>
                <a:cs typeface="Gulim"/>
              </a:rPr>
              <a:t>은 </a:t>
            </a:r>
            <a:r>
              <a:rPr lang="en" sz="1500" dirty="0">
                <a:latin typeface="+mn-ea"/>
                <a:cs typeface="Gulim"/>
              </a:rPr>
              <a:t>Edge System</a:t>
            </a:r>
            <a:r>
              <a:rPr lang="ko-KR" altLang="en-US" sz="1500" dirty="0" err="1">
                <a:latin typeface="+mn-ea"/>
                <a:cs typeface="Gulim"/>
              </a:rPr>
              <a:t>으로부터</a:t>
            </a:r>
            <a:r>
              <a:rPr lang="ko-KR" altLang="en-US" sz="1500" dirty="0">
                <a:latin typeface="+mn-ea"/>
                <a:cs typeface="Gulim"/>
              </a:rPr>
              <a:t> 전달된 낙상 이벤트를 안전하게 저장하고</a:t>
            </a:r>
            <a:r>
              <a:rPr lang="en-US" altLang="ko-KR" sz="1500" dirty="0">
                <a:latin typeface="+mn-ea"/>
                <a:cs typeface="Gulim"/>
              </a:rPr>
              <a:t>,</a:t>
            </a: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500" dirty="0">
                <a:latin typeface="+mn-ea"/>
                <a:cs typeface="Gulim"/>
              </a:rPr>
              <a:t>  </a:t>
            </a:r>
            <a:r>
              <a:rPr lang="en" sz="1500" dirty="0">
                <a:latin typeface="+mn-ea"/>
                <a:cs typeface="Gulim"/>
              </a:rPr>
              <a:t>RESTful API</a:t>
            </a:r>
            <a:r>
              <a:rPr lang="ko-KR" altLang="en-US" sz="1500" dirty="0" err="1">
                <a:latin typeface="+mn-ea"/>
                <a:cs typeface="Gulim"/>
              </a:rPr>
              <a:t>를</a:t>
            </a:r>
            <a:r>
              <a:rPr lang="ko-KR" altLang="en-US" sz="1500" dirty="0">
                <a:latin typeface="+mn-ea"/>
                <a:cs typeface="Gulim"/>
              </a:rPr>
              <a:t> 통해 클라이언트가 해당 데이터를 조회할 수 있도록 중계 역할을 수행한다</a:t>
            </a:r>
            <a:r>
              <a:rPr lang="en-US" altLang="ko-KR" sz="1500" dirty="0">
                <a:latin typeface="+mn-ea"/>
                <a:cs typeface="Gulim"/>
              </a:rPr>
              <a:t>.</a:t>
            </a: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500" dirty="0">
                <a:latin typeface="+mn-ea"/>
                <a:cs typeface="Gulim"/>
              </a:rPr>
              <a:t>- </a:t>
            </a:r>
            <a:r>
              <a:rPr lang="ko-KR" altLang="en-US" sz="1500" dirty="0">
                <a:latin typeface="+mn-ea"/>
                <a:cs typeface="Gulim"/>
              </a:rPr>
              <a:t>스마트폰 클라이언트는 서버에 저장된 낙상 이벤트를 사용자에게 시각적으로 제공하고</a:t>
            </a:r>
            <a:r>
              <a:rPr lang="en-US" altLang="ko-KR" sz="1500" dirty="0">
                <a:latin typeface="+mn-ea"/>
                <a:cs typeface="Gulim"/>
              </a:rPr>
              <a:t>,</a:t>
            </a: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500" dirty="0">
                <a:latin typeface="+mn-ea"/>
                <a:cs typeface="Gulim"/>
              </a:rPr>
              <a:t>  </a:t>
            </a:r>
            <a:r>
              <a:rPr lang="ko-KR" altLang="en-US" sz="1500" dirty="0">
                <a:latin typeface="+mn-ea"/>
                <a:cs typeface="Gulim"/>
              </a:rPr>
              <a:t>새로운 낙상 발생 시 실시간 알림을 통해 사용자가 즉각적으로 상황을 인지하고 대응할 수 있도록 한다</a:t>
            </a:r>
            <a:r>
              <a:rPr lang="en-US" altLang="ko-KR" sz="1500" dirty="0">
                <a:latin typeface="+mn-ea"/>
                <a:cs typeface="Gulim"/>
              </a:rPr>
              <a:t>.</a:t>
            </a: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10961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D47EA5-D105-ED99-B0FE-B92C3202A866}"/>
              </a:ext>
            </a:extLst>
          </p:cNvPr>
          <p:cNvSpPr txBox="1"/>
          <p:nvPr/>
        </p:nvSpPr>
        <p:spPr>
          <a:xfrm>
            <a:off x="444500" y="4380114"/>
            <a:ext cx="77089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500" dirty="0"/>
              <a:t>Edge System</a:t>
            </a:r>
            <a:r>
              <a:rPr lang="ko-KR" altLang="en-US" sz="1500" dirty="0"/>
              <a:t>에서 실시간 영상 분석 중 낙상이 감지되면 서버로 이벤트가 전송된다</a:t>
            </a:r>
            <a:r>
              <a:rPr lang="en-US" altLang="ko-KR" sz="1500" dirty="0"/>
              <a:t>.</a:t>
            </a:r>
          </a:p>
          <a:p>
            <a:pPr marL="285750" indent="-285750">
              <a:buFont typeface="Wingdings" pitchFamily="2" charset="2"/>
              <a:buChar char="è"/>
            </a:pPr>
            <a:r>
              <a:rPr lang="ko-KR" altLang="en-US" sz="1500" dirty="0"/>
              <a:t>서버는 낙상 이벤트 이미지를 저장하고</a:t>
            </a:r>
            <a:r>
              <a:rPr lang="en-US" altLang="ko-KR" sz="1500" dirty="0"/>
              <a:t>, </a:t>
            </a:r>
            <a:r>
              <a:rPr lang="ko-KR" altLang="en-US" sz="1500" dirty="0"/>
              <a:t>클라이언트에 알림을 전달한다</a:t>
            </a:r>
            <a:r>
              <a:rPr lang="en-US" altLang="ko-KR" sz="1500" dirty="0"/>
              <a:t>.</a:t>
            </a:r>
          </a:p>
          <a:p>
            <a:pPr marL="285750" indent="-285750">
              <a:buFont typeface="Wingdings" pitchFamily="2" charset="2"/>
              <a:buChar char="è"/>
            </a:pPr>
            <a:r>
              <a:rPr lang="ko-KR" altLang="en-US" sz="1500" dirty="0"/>
              <a:t>사용자는 스마트폰 알림을 통해 낙상 발생 사실을 즉시 인지한다</a:t>
            </a:r>
            <a:r>
              <a:rPr lang="en-US" altLang="ko-KR" sz="1500" dirty="0"/>
              <a:t>.</a:t>
            </a:r>
          </a:p>
          <a:p>
            <a:pPr marL="285750" indent="-285750">
              <a:buFont typeface="Wingdings" pitchFamily="2" charset="2"/>
              <a:buChar char="è"/>
            </a:pPr>
            <a:r>
              <a:rPr lang="ko-KR" altLang="en-US" sz="1500" dirty="0"/>
              <a:t>앱 내 낙상 이벤트 목록 화면에서 발생 시각과 이미지를 확인할 수 있다</a:t>
            </a:r>
            <a:r>
              <a:rPr lang="en-US" altLang="ko-KR" sz="1500" dirty="0"/>
              <a:t>.</a:t>
            </a:r>
          </a:p>
          <a:p>
            <a:pPr marL="285750" indent="-285750">
              <a:buFont typeface="Wingdings" pitchFamily="2" charset="2"/>
              <a:buChar char="è"/>
            </a:pPr>
            <a:r>
              <a:rPr lang="ko-KR" altLang="en-US" sz="1500" dirty="0"/>
              <a:t>특정 이벤트를 선택하면 이미지를 확대하여 자세한 상황을 확인할 수 있다</a:t>
            </a:r>
            <a:r>
              <a:rPr lang="en-US" altLang="ko-KR" sz="1500" dirty="0"/>
              <a:t>.</a:t>
            </a:r>
          </a:p>
          <a:p>
            <a:endParaRPr lang="ko-KR" altLang="en-US" sz="1500" dirty="0"/>
          </a:p>
        </p:txBody>
      </p:sp>
      <p:pic>
        <p:nvPicPr>
          <p:cNvPr id="18" name="그림 17" descr="텍스트, 스크린샷, 휴대 전화, 멀티미디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7162B4F-E936-A97D-2528-CC4745002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1154651"/>
            <a:ext cx="1790700" cy="3080611"/>
          </a:xfrm>
          <a:prstGeom prst="rect">
            <a:avLst/>
          </a:prstGeom>
        </p:spPr>
      </p:pic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3B032FF3-60F6-A148-73CC-EBA3FB967202}"/>
              </a:ext>
            </a:extLst>
          </p:cNvPr>
          <p:cNvSpPr/>
          <p:nvPr/>
        </p:nvSpPr>
        <p:spPr>
          <a:xfrm>
            <a:off x="2338314" y="2450535"/>
            <a:ext cx="685800" cy="5207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오른쪽 화살표[R] 20">
            <a:extLst>
              <a:ext uri="{FF2B5EF4-FFF2-40B4-BE49-F238E27FC236}">
                <a16:creationId xmlns:a16="http://schemas.microsoft.com/office/drawing/2014/main" id="{10FCF3BE-ED61-F6F1-6B19-C7390BF3EFA6}"/>
              </a:ext>
            </a:extLst>
          </p:cNvPr>
          <p:cNvSpPr/>
          <p:nvPr/>
        </p:nvSpPr>
        <p:spPr>
          <a:xfrm>
            <a:off x="4843795" y="2470273"/>
            <a:ext cx="685800" cy="5207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오른쪽 화살표[R] 21">
            <a:extLst>
              <a:ext uri="{FF2B5EF4-FFF2-40B4-BE49-F238E27FC236}">
                <a16:creationId xmlns:a16="http://schemas.microsoft.com/office/drawing/2014/main" id="{4356B56D-2562-737C-22F3-49EF608A7562}"/>
              </a:ext>
            </a:extLst>
          </p:cNvPr>
          <p:cNvSpPr/>
          <p:nvPr/>
        </p:nvSpPr>
        <p:spPr>
          <a:xfrm>
            <a:off x="7338765" y="2470273"/>
            <a:ext cx="685800" cy="5207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4" name="그림 23" descr="텍스트, 멀티미디어, 스크린샷, 통신 장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4D68DDB-683E-41DB-DE98-618696313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274" y="1217515"/>
            <a:ext cx="1549372" cy="2986740"/>
          </a:xfrm>
          <a:prstGeom prst="rect">
            <a:avLst/>
          </a:prstGeom>
        </p:spPr>
      </p:pic>
      <p:pic>
        <p:nvPicPr>
          <p:cNvPr id="26" name="그림 25" descr="텍스트, 웹사이트, 웹 페이지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96B2028-C526-3967-2802-DB88EA7041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38" y="2602233"/>
            <a:ext cx="852862" cy="1540306"/>
          </a:xfrm>
          <a:prstGeom prst="rect">
            <a:avLst/>
          </a:prstGeom>
        </p:spPr>
      </p:pic>
      <p:pic>
        <p:nvPicPr>
          <p:cNvPr id="28" name="그림 27" descr="스크린샷, 텍스트, 멀티미디어, 통신 장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5F85D90-9A2F-B834-C999-B41CC18B01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309" y="1000558"/>
            <a:ext cx="1652451" cy="3250152"/>
          </a:xfrm>
          <a:prstGeom prst="rect">
            <a:avLst/>
          </a:prstGeom>
        </p:spPr>
      </p:pic>
      <p:pic>
        <p:nvPicPr>
          <p:cNvPr id="29" name="그림 28" descr="텍스트, 장갑, 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0547E72-070C-035F-BAA1-50D9E79999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72417" y="2341883"/>
            <a:ext cx="474878" cy="520700"/>
          </a:xfrm>
          <a:prstGeom prst="rect">
            <a:avLst/>
          </a:prstGeom>
        </p:spPr>
      </p:pic>
      <p:pic>
        <p:nvPicPr>
          <p:cNvPr id="31" name="그림 30" descr="휴대 전화, 멀티미디어, 정보기기, 통신 장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1B93099-4CBD-A0D9-2C31-3BA008F09D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027680"/>
            <a:ext cx="162796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13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개발과정의 이슈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31630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dirty="0">
                <a:latin typeface="+mn-ea"/>
                <a:cs typeface="Gulim"/>
              </a:rPr>
              <a:t>- </a:t>
            </a:r>
            <a:r>
              <a:rPr lang="ko-KR" altLang="en-US" dirty="0">
                <a:latin typeface="+mn-ea"/>
                <a:cs typeface="Gulim"/>
              </a:rPr>
              <a:t>단순 객체 검출만으로는 사람이 넘어지는 상황과 일반적인 동작을 구분하기 어려웠다</a:t>
            </a:r>
            <a:r>
              <a:rPr lang="en-US" altLang="ko-KR" dirty="0">
                <a:latin typeface="+mn-ea"/>
                <a:cs typeface="Gulim"/>
              </a:rPr>
              <a:t>.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dirty="0">
                <a:latin typeface="+mn-ea"/>
                <a:cs typeface="Gulim"/>
              </a:rPr>
              <a:t>이를 해결하기 위해 </a:t>
            </a:r>
            <a:r>
              <a:rPr lang="en" dirty="0">
                <a:latin typeface="+mn-ea"/>
                <a:cs typeface="Gulim"/>
              </a:rPr>
              <a:t>bounding box</a:t>
            </a:r>
            <a:r>
              <a:rPr lang="ko-KR" altLang="en-US" dirty="0">
                <a:latin typeface="+mn-ea"/>
                <a:cs typeface="Gulim"/>
              </a:rPr>
              <a:t>의 세로</a:t>
            </a:r>
            <a:r>
              <a:rPr lang="en-US" altLang="ko-KR" dirty="0">
                <a:latin typeface="+mn-ea"/>
                <a:cs typeface="Gulim"/>
              </a:rPr>
              <a:t>/</a:t>
            </a:r>
            <a:r>
              <a:rPr lang="ko-KR" altLang="en-US" dirty="0">
                <a:latin typeface="+mn-ea"/>
                <a:cs typeface="Gulim"/>
              </a:rPr>
              <a:t>가로 비율 변화를 비교하는 로직을 추가하였다</a:t>
            </a:r>
            <a:r>
              <a:rPr lang="en-US" altLang="ko-KR" dirty="0">
                <a:latin typeface="+mn-ea"/>
                <a:cs typeface="Gulim"/>
              </a:rPr>
              <a:t>.</a:t>
            </a: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en-US" altLang="ko-KR" dirty="0">
              <a:latin typeface="+mn-ea"/>
              <a:cs typeface="Gulim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dirty="0">
                <a:latin typeface="+mn-ea"/>
                <a:cs typeface="Gulim"/>
              </a:rPr>
              <a:t>동일한 장면에서 반복적으로 낙상이 감지되는 문제가 발생하여</a:t>
            </a:r>
            <a:r>
              <a:rPr lang="en-US" altLang="ko-KR" dirty="0">
                <a:latin typeface="+mn-ea"/>
                <a:cs typeface="Gulim"/>
              </a:rPr>
              <a:t>,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dirty="0">
                <a:latin typeface="+mn-ea"/>
                <a:cs typeface="Gulim"/>
              </a:rPr>
              <a:t>일정 시간 동안 추가 이벤트를 무시하는 </a:t>
            </a:r>
            <a:r>
              <a:rPr lang="ko-KR" altLang="en-US" dirty="0" err="1">
                <a:latin typeface="+mn-ea"/>
                <a:cs typeface="Gulim"/>
              </a:rPr>
              <a:t>쿨타임</a:t>
            </a:r>
            <a:r>
              <a:rPr lang="ko-KR" altLang="en-US" dirty="0">
                <a:latin typeface="+mn-ea"/>
                <a:cs typeface="Gulim"/>
              </a:rPr>
              <a:t> 로직을 적용하였다</a:t>
            </a:r>
            <a:r>
              <a:rPr lang="en-US" altLang="ko-KR" dirty="0">
                <a:latin typeface="+mn-ea"/>
                <a:cs typeface="Gulim"/>
              </a:rPr>
              <a:t>.</a:t>
            </a: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en-US" altLang="ko-KR" dirty="0">
              <a:latin typeface="+mn-ea"/>
              <a:cs typeface="Gulim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dirty="0">
                <a:latin typeface="+mn-ea"/>
                <a:cs typeface="Gulim"/>
              </a:rPr>
              <a:t>낙상 발생 직후의 프레임만 저장할 경우 정확한 상황 파악이 어려워</a:t>
            </a:r>
            <a:r>
              <a:rPr lang="en-US" altLang="ko-KR" dirty="0">
                <a:latin typeface="+mn-ea"/>
                <a:cs typeface="Gulim"/>
              </a:rPr>
              <a:t>,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dirty="0">
                <a:latin typeface="+mn-ea"/>
                <a:cs typeface="Gulim"/>
              </a:rPr>
              <a:t>낙상 직전 </a:t>
            </a:r>
            <a:r>
              <a:rPr lang="en-US" altLang="ko-KR" dirty="0">
                <a:latin typeface="+mn-ea"/>
                <a:cs typeface="Gulim"/>
              </a:rPr>
              <a:t>1</a:t>
            </a:r>
            <a:r>
              <a:rPr lang="ko-KR" altLang="en-US" dirty="0">
                <a:latin typeface="+mn-ea"/>
                <a:cs typeface="Gulim"/>
              </a:rPr>
              <a:t>초간의 프레임을 </a:t>
            </a:r>
            <a:r>
              <a:rPr lang="ko-KR" altLang="en-US" dirty="0" err="1">
                <a:latin typeface="+mn-ea"/>
                <a:cs typeface="Gulim"/>
              </a:rPr>
              <a:t>버퍼링하는</a:t>
            </a:r>
            <a:r>
              <a:rPr lang="ko-KR" altLang="en-US" dirty="0">
                <a:latin typeface="+mn-ea"/>
                <a:cs typeface="Gulim"/>
              </a:rPr>
              <a:t> </a:t>
            </a:r>
            <a:r>
              <a:rPr lang="en" dirty="0">
                <a:latin typeface="+mn-ea"/>
                <a:cs typeface="Gulim"/>
              </a:rPr>
              <a:t>Pre-Fall Buffer </a:t>
            </a:r>
            <a:r>
              <a:rPr lang="ko-KR" altLang="en-US" dirty="0">
                <a:latin typeface="+mn-ea"/>
                <a:cs typeface="Gulim"/>
              </a:rPr>
              <a:t>기능을 구현하였다</a:t>
            </a:r>
            <a:r>
              <a:rPr lang="en-US" altLang="ko-KR" dirty="0">
                <a:latin typeface="+mn-ea"/>
                <a:cs typeface="Gulim"/>
              </a:rPr>
              <a:t>.</a:t>
            </a: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sz="1800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930014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6649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데모</a:t>
            </a:r>
            <a:r>
              <a:rPr lang="en-US" altLang="ko-KR" sz="2000" i="1" dirty="0">
                <a:solidFill>
                  <a:srgbClr val="FF0000"/>
                </a:solidFill>
              </a:rPr>
              <a:t>(</a:t>
            </a:r>
            <a:r>
              <a:rPr lang="ko-KR" altLang="en-US" sz="2000" i="1" dirty="0">
                <a:solidFill>
                  <a:srgbClr val="FF0000"/>
                </a:solidFill>
              </a:rPr>
              <a:t>구동 동영상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</a:t>
            </a:r>
            <a:r>
              <a:rPr lang="en-US" altLang="ko-KR" sz="2000" i="1" dirty="0">
                <a:solidFill>
                  <a:srgbClr val="FF0000"/>
                </a:solidFill>
              </a:rPr>
              <a:t>mp4</a:t>
            </a:r>
            <a:r>
              <a:rPr lang="ko-KR" altLang="en-US" sz="2000" i="1" dirty="0">
                <a:solidFill>
                  <a:srgbClr val="FF0000"/>
                </a:solidFill>
              </a:rPr>
              <a:t> 동영상 파일을 추가 함</a:t>
            </a:r>
            <a:r>
              <a:rPr lang="en-US" altLang="ko-KR" sz="2000" i="1" dirty="0">
                <a:solidFill>
                  <a:srgbClr val="FF0000"/>
                </a:solidFill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데모 동영상</a:t>
            </a:r>
            <a:endParaRPr sz="2000" dirty="0">
              <a:latin typeface="+mn-ea"/>
              <a:cs typeface="Malgun Gothic"/>
            </a:endParaRPr>
          </a:p>
        </p:txBody>
      </p:sp>
      <p:pic>
        <p:nvPicPr>
          <p:cNvPr id="16" name="실습">
            <a:hlinkClick r:id="" action="ppaction://media"/>
            <a:extLst>
              <a:ext uri="{FF2B5EF4-FFF2-40B4-BE49-F238E27FC236}">
                <a16:creationId xmlns:a16="http://schemas.microsoft.com/office/drawing/2014/main" id="{5C8F462E-DB6E-4D71-8094-E16CDEC7BF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4532" y="1446059"/>
            <a:ext cx="6403975" cy="43298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34D1DFF-7ACA-952E-B009-9B7650C0AA08}"/>
              </a:ext>
            </a:extLst>
          </p:cNvPr>
          <p:cNvSpPr txBox="1"/>
          <p:nvPr/>
        </p:nvSpPr>
        <p:spPr>
          <a:xfrm>
            <a:off x="7391400" y="1981200"/>
            <a:ext cx="21336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도중에 멈추는 것은 판단 직전 </a:t>
            </a:r>
            <a:r>
              <a:rPr lang="en-US" altLang="ko-KR" dirty="0"/>
              <a:t>1</a:t>
            </a:r>
            <a:r>
              <a:rPr lang="ko-KR" altLang="en-US" dirty="0"/>
              <a:t>초간의 버퍼링을 하여 낙상 직전의 사진을 얻기 위한 과정에서 생기는 약간의 </a:t>
            </a:r>
            <a:r>
              <a:rPr lang="ko-KR" altLang="en-US" dirty="0" err="1"/>
              <a:t>렉이니</a:t>
            </a:r>
            <a:r>
              <a:rPr lang="ko-KR" altLang="en-US" dirty="0"/>
              <a:t> 영상을 끝까지 봐주시면 감사하겠습니다</a:t>
            </a:r>
          </a:p>
        </p:txBody>
      </p:sp>
    </p:spTree>
    <p:extLst>
      <p:ext uri="{BB962C8B-B14F-4D97-AF65-F5344CB8AC3E}">
        <p14:creationId xmlns:p14="http://schemas.microsoft.com/office/powerpoint/2010/main" val="276889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5501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기대효과 및 결론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196784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기대효과</a:t>
            </a:r>
            <a:endParaRPr sz="2000" dirty="0">
              <a:latin typeface="+mn-ea"/>
              <a:cs typeface="Malgun Gothic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dirty="0">
                <a:latin typeface="+mn-ea"/>
                <a:cs typeface="Gulim"/>
              </a:rPr>
              <a:t>- </a:t>
            </a:r>
            <a:r>
              <a:rPr lang="ko-KR" altLang="en-US" dirty="0">
                <a:latin typeface="+mn-ea"/>
                <a:cs typeface="Gulim"/>
              </a:rPr>
              <a:t>실시간 낙상 감지를 통해 사고 발생 직후 신속한 대응이 가능하다</a:t>
            </a:r>
            <a:r>
              <a:rPr lang="en-US" altLang="ko-KR" dirty="0">
                <a:latin typeface="+mn-ea"/>
                <a:cs typeface="Gulim"/>
              </a:rPr>
              <a:t>.</a:t>
            </a: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dirty="0">
                <a:latin typeface="+mn-ea"/>
                <a:cs typeface="Gulim"/>
              </a:rPr>
              <a:t>- </a:t>
            </a:r>
            <a:r>
              <a:rPr lang="ko-KR" altLang="en-US" dirty="0">
                <a:latin typeface="+mn-ea"/>
                <a:cs typeface="Gulim"/>
              </a:rPr>
              <a:t>서버 기반 이벤트 관리로 장소에 </a:t>
            </a:r>
            <a:r>
              <a:rPr lang="ko-KR" altLang="en-US" dirty="0" err="1">
                <a:latin typeface="+mn-ea"/>
                <a:cs typeface="Gulim"/>
              </a:rPr>
              <a:t>구애받지</a:t>
            </a:r>
            <a:r>
              <a:rPr lang="ko-KR" altLang="en-US" dirty="0">
                <a:latin typeface="+mn-ea"/>
                <a:cs typeface="Gulim"/>
              </a:rPr>
              <a:t> 않는 원격 모니터링이 가능하다</a:t>
            </a:r>
            <a:r>
              <a:rPr lang="en-US" altLang="ko-KR" dirty="0">
                <a:latin typeface="+mn-ea"/>
                <a:cs typeface="Gulim"/>
              </a:rPr>
              <a:t>.</a:t>
            </a: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dirty="0">
                <a:latin typeface="+mn-ea"/>
                <a:cs typeface="Gulim"/>
              </a:rPr>
              <a:t>- </a:t>
            </a:r>
            <a:r>
              <a:rPr lang="ko-KR" altLang="en-US" dirty="0">
                <a:latin typeface="+mn-ea"/>
                <a:cs typeface="Gulim"/>
              </a:rPr>
              <a:t>자동화된 </a:t>
            </a:r>
            <a:r>
              <a:rPr lang="en" dirty="0">
                <a:latin typeface="+mn-ea"/>
                <a:cs typeface="Gulim"/>
              </a:rPr>
              <a:t>AI </a:t>
            </a:r>
            <a:r>
              <a:rPr lang="ko-KR" altLang="en-US" dirty="0">
                <a:latin typeface="+mn-ea"/>
                <a:cs typeface="Gulim"/>
              </a:rPr>
              <a:t>분석을 통해 기존 </a:t>
            </a:r>
            <a:r>
              <a:rPr lang="en" dirty="0">
                <a:latin typeface="+mn-ea"/>
                <a:cs typeface="Gulim"/>
              </a:rPr>
              <a:t>CCTV </a:t>
            </a:r>
            <a:r>
              <a:rPr lang="ko-KR" altLang="en-US" dirty="0">
                <a:latin typeface="+mn-ea"/>
                <a:cs typeface="Gulim"/>
              </a:rPr>
              <a:t>기반 수동 감시의 한계를 극복한다</a:t>
            </a:r>
            <a:r>
              <a:rPr lang="en-US" altLang="ko-KR" dirty="0">
                <a:latin typeface="+mn-ea"/>
                <a:cs typeface="Gulim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36271C-9AB1-4A51-E1AC-A786E8CEE855}"/>
              </a:ext>
            </a:extLst>
          </p:cNvPr>
          <p:cNvSpPr txBox="1"/>
          <p:nvPr/>
        </p:nvSpPr>
        <p:spPr>
          <a:xfrm>
            <a:off x="646340" y="3286350"/>
            <a:ext cx="9031060" cy="3088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결론</a:t>
            </a:r>
            <a:endParaRPr lang="en-US" altLang="ko-KR" sz="20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2000" dirty="0">
                <a:latin typeface="+mn-ea"/>
                <a:cs typeface="Malgun Gothic"/>
              </a:rPr>
              <a:t> </a:t>
            </a:r>
            <a:r>
              <a:rPr lang="ko-KR" altLang="en-US" dirty="0">
                <a:latin typeface="+mn-ea"/>
                <a:cs typeface="Malgun Gothic"/>
              </a:rPr>
              <a:t>본 프로젝트는 </a:t>
            </a:r>
            <a:r>
              <a:rPr lang="en-US" altLang="ko-KR" dirty="0">
                <a:latin typeface="+mn-ea"/>
                <a:cs typeface="Malgun Gothic"/>
              </a:rPr>
              <a:t>YOLO </a:t>
            </a:r>
            <a:r>
              <a:rPr lang="ko-KR" altLang="en-US" dirty="0">
                <a:latin typeface="+mn-ea"/>
                <a:cs typeface="Malgun Gothic"/>
              </a:rPr>
              <a:t>기반 </a:t>
            </a:r>
            <a:r>
              <a:rPr lang="en-US" altLang="ko-KR" dirty="0">
                <a:latin typeface="+mn-ea"/>
                <a:cs typeface="Malgun Gothic"/>
              </a:rPr>
              <a:t>Edge AI, Django </a:t>
            </a:r>
            <a:r>
              <a:rPr lang="ko-KR" altLang="en-US" dirty="0">
                <a:latin typeface="+mn-ea"/>
                <a:cs typeface="Malgun Gothic"/>
              </a:rPr>
              <a:t>기반 서버</a:t>
            </a:r>
            <a:r>
              <a:rPr lang="en-US" altLang="ko-KR" dirty="0">
                <a:latin typeface="+mn-ea"/>
                <a:cs typeface="Malgun Gothic"/>
              </a:rPr>
              <a:t>, Android </a:t>
            </a:r>
            <a:r>
              <a:rPr lang="ko-KR" altLang="en-US" dirty="0">
                <a:latin typeface="+mn-ea"/>
                <a:cs typeface="Malgun Gothic"/>
              </a:rPr>
              <a:t>클라이언트를 유기적으로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dirty="0">
                <a:latin typeface="+mn-ea"/>
                <a:cs typeface="Malgun Gothic"/>
              </a:rPr>
              <a:t>연결하여 실시간 낙상 감지 및 알림 시스템을 구현하였다</a:t>
            </a:r>
            <a:r>
              <a:rPr lang="en-US" altLang="ko-KR" dirty="0">
                <a:latin typeface="+mn-ea"/>
                <a:cs typeface="Malgun Gothic"/>
              </a:rPr>
              <a:t>.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dirty="0"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dirty="0">
                <a:latin typeface="+mn-ea"/>
                <a:cs typeface="Malgun Gothic"/>
              </a:rPr>
              <a:t>단순한 객체 인식을 넘어 상태 변화 분석과 사용자 알림까지 포함한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dirty="0">
                <a:latin typeface="+mn-ea"/>
                <a:cs typeface="Malgun Gothic"/>
              </a:rPr>
              <a:t>실용적인 안전 모니터링 시스템을 제안하였으며</a:t>
            </a:r>
            <a:r>
              <a:rPr lang="en-US" altLang="ko-KR" dirty="0">
                <a:latin typeface="+mn-ea"/>
                <a:cs typeface="Malgun Gothic"/>
              </a:rPr>
              <a:t>,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dirty="0">
                <a:latin typeface="+mn-ea"/>
                <a:cs typeface="Malgun Gothic"/>
              </a:rPr>
              <a:t>향후 음성 알림</a:t>
            </a:r>
            <a:r>
              <a:rPr lang="en-US" altLang="ko-KR" dirty="0">
                <a:latin typeface="+mn-ea"/>
                <a:cs typeface="Malgun Gothic"/>
              </a:rPr>
              <a:t>, </a:t>
            </a:r>
            <a:r>
              <a:rPr lang="ko-KR" altLang="en-US" dirty="0">
                <a:latin typeface="+mn-ea"/>
                <a:cs typeface="Malgun Gothic"/>
              </a:rPr>
              <a:t>보호자 연동</a:t>
            </a:r>
            <a:r>
              <a:rPr lang="en-US" altLang="ko-KR" dirty="0">
                <a:latin typeface="+mn-ea"/>
                <a:cs typeface="Malgun Gothic"/>
              </a:rPr>
              <a:t>, </a:t>
            </a:r>
            <a:r>
              <a:rPr lang="ko-KR" altLang="en-US" dirty="0">
                <a:latin typeface="+mn-ea"/>
                <a:cs typeface="Malgun Gothic"/>
              </a:rPr>
              <a:t>실외 환경 확장 등의 기능으로 확장 가능하다</a:t>
            </a:r>
            <a:r>
              <a:rPr lang="en-US" altLang="ko-KR" dirty="0">
                <a:latin typeface="+mn-ea"/>
                <a:cs typeface="Malgun Gothic"/>
              </a:rPr>
              <a:t>.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2000" dirty="0"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ko-KR" altLang="en-US" sz="2000" dirty="0">
              <a:latin typeface="+mn-ea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25401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21723" y="6431727"/>
            <a:ext cx="1098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A8A8A"/>
                </a:solidFill>
                <a:latin typeface="Malgun Gothic"/>
                <a:cs typeface="Malgun Gothic"/>
              </a:rPr>
              <a:t>2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99538" y="2991103"/>
            <a:ext cx="56870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600" dirty="0"/>
              <a:t>목차</a:t>
            </a:r>
            <a:endParaRPr sz="3600" dirty="0"/>
          </a:p>
        </p:txBody>
      </p:sp>
      <p:sp>
        <p:nvSpPr>
          <p:cNvPr id="5" name="object 5"/>
          <p:cNvSpPr txBox="1"/>
          <p:nvPr/>
        </p:nvSpPr>
        <p:spPr>
          <a:xfrm>
            <a:off x="1482089" y="4019482"/>
            <a:ext cx="6366511" cy="2305118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요구조건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목적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필요성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기능 계획</a:t>
            </a:r>
            <a:r>
              <a:rPr lang="en-US" altLang="ko-KR" sz="2000" dirty="0"/>
              <a:t>(</a:t>
            </a:r>
            <a:r>
              <a:rPr lang="ko-KR" altLang="en-US" sz="2000" dirty="0"/>
              <a:t>신규 또는 추가 기능 중심</a:t>
            </a:r>
            <a:r>
              <a:rPr lang="en-US" altLang="ko-KR" sz="2000" dirty="0"/>
              <a:t>)</a:t>
            </a: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>
                <a:solidFill>
                  <a:srgbClr val="1F497D"/>
                </a:solidFill>
                <a:latin typeface="Malgun Gothic"/>
                <a:cs typeface="Malgun Gothic"/>
              </a:rPr>
              <a:t>기대효과</a:t>
            </a:r>
            <a:endParaRPr lang="en-US" altLang="ko-KR" sz="2000" dirty="0">
              <a:solidFill>
                <a:srgbClr val="1F497D"/>
              </a:solidFill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0694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626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결과물의 목록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9496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서비스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URL : https://</a:t>
            </a:r>
            <a:r>
              <a:rPr lang="en-US" altLang="ko-KR" sz="2000" spc="-5" dirty="0" err="1">
                <a:solidFill>
                  <a:srgbClr val="558ED5"/>
                </a:solidFill>
                <a:latin typeface="+mn-ea"/>
                <a:cs typeface="Malgun Gothic"/>
              </a:rPr>
              <a:t>yunhyungnam.pythonanywhere.com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/</a:t>
            </a:r>
            <a:endParaRPr lang="en-US" altLang="ko-KR" sz="2000" i="1" spc="-5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소스코드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git 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주소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: https://</a:t>
            </a:r>
            <a:r>
              <a:rPr lang="en-US" altLang="ko-KR" sz="2000" spc="-5" dirty="0" err="1">
                <a:solidFill>
                  <a:srgbClr val="558ED5"/>
                </a:solidFill>
                <a:latin typeface="+mn-ea"/>
                <a:cs typeface="Malgun Gothic"/>
              </a:rPr>
              <a:t>github.com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/imyhnam0/</a:t>
            </a:r>
            <a:r>
              <a:rPr lang="en-US" altLang="ko-KR" sz="2000" spc="-5" dirty="0" err="1">
                <a:solidFill>
                  <a:srgbClr val="558ED5"/>
                </a:solidFill>
                <a:latin typeface="+mn-ea"/>
                <a:cs typeface="Malgun Gothic"/>
              </a:rPr>
              <a:t>mobile_finalproject</a:t>
            </a:r>
            <a:endParaRPr lang="en-US" altLang="ko-KR" i="1" dirty="0">
              <a:solidFill>
                <a:srgbClr val="FF0000"/>
              </a:solidFill>
              <a:latin typeface="+mn-ea"/>
              <a:cs typeface="Gulim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DE730AC-CFC8-5EDF-860C-36BC23E2E541}"/>
              </a:ext>
            </a:extLst>
          </p:cNvPr>
          <p:cNvGrpSpPr/>
          <p:nvPr/>
        </p:nvGrpSpPr>
        <p:grpSpPr>
          <a:xfrm>
            <a:off x="1905000" y="2334178"/>
            <a:ext cx="7315200" cy="1704422"/>
            <a:chOff x="2057400" y="2133600"/>
            <a:chExt cx="7315200" cy="170442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DD1A18B-E207-63B8-B8C7-5E192BFB88DE}"/>
                </a:ext>
              </a:extLst>
            </p:cNvPr>
            <p:cNvSpPr/>
            <p:nvPr/>
          </p:nvSpPr>
          <p:spPr>
            <a:xfrm>
              <a:off x="2057400" y="2133600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Root</a:t>
              </a:r>
              <a:endParaRPr kumimoji="1" lang="ko-Kore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0597A4C-A41B-4751-3E12-A7B7CFF451AC}"/>
                </a:ext>
              </a:extLst>
            </p:cNvPr>
            <p:cNvSpPr/>
            <p:nvPr/>
          </p:nvSpPr>
          <p:spPr>
            <a:xfrm>
              <a:off x="4614227" y="2141483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Edge_System</a:t>
              </a:r>
              <a:endParaRPr kumimoji="1" lang="ko-Kore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38A63B9-CA00-D283-FA1D-A78E4A936BCE}"/>
                </a:ext>
              </a:extLst>
            </p:cNvPr>
            <p:cNvSpPr/>
            <p:nvPr/>
          </p:nvSpPr>
          <p:spPr>
            <a:xfrm>
              <a:off x="4614227" y="2772756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Service_System</a:t>
              </a:r>
              <a:endParaRPr kumimoji="1" lang="ko-Kore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3C426F6-AC55-20D4-8C98-F4D88F05621F}"/>
                </a:ext>
              </a:extLst>
            </p:cNvPr>
            <p:cNvSpPr/>
            <p:nvPr/>
          </p:nvSpPr>
          <p:spPr>
            <a:xfrm>
              <a:off x="4614227" y="3404029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Client_System</a:t>
              </a:r>
              <a:endParaRPr kumimoji="1" lang="ko-Kore-KR" altLang="en-US" dirty="0"/>
            </a:p>
          </p:txBody>
        </p: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858EB992-DFBD-5465-1B8D-7ACF2C5660BA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4038600" y="2350597"/>
              <a:ext cx="575627" cy="78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꺾인 연결선[E] 12">
              <a:extLst>
                <a:ext uri="{FF2B5EF4-FFF2-40B4-BE49-F238E27FC236}">
                  <a16:creationId xmlns:a16="http://schemas.microsoft.com/office/drawing/2014/main" id="{FB351BE6-61C4-1769-DB81-F2487B261252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>
              <a:off x="4038600" y="2350597"/>
              <a:ext cx="575627" cy="639156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꺾인 연결선[E] 14">
              <a:extLst>
                <a:ext uri="{FF2B5EF4-FFF2-40B4-BE49-F238E27FC236}">
                  <a16:creationId xmlns:a16="http://schemas.microsoft.com/office/drawing/2014/main" id="{4CF0E49F-C012-5CDF-E9E9-B10B1E9996B8}"/>
                </a:ext>
              </a:extLst>
            </p:cNvPr>
            <p:cNvCxnSpPr>
              <a:cxnSpLocks/>
              <a:stCxn id="5" idx="3"/>
              <a:endCxn id="8" idx="1"/>
            </p:cNvCxnSpPr>
            <p:nvPr/>
          </p:nvCxnSpPr>
          <p:spPr>
            <a:xfrm>
              <a:off x="4038600" y="2350597"/>
              <a:ext cx="575627" cy="1270429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왼쪽 화살표[L] 19">
              <a:extLst>
                <a:ext uri="{FF2B5EF4-FFF2-40B4-BE49-F238E27FC236}">
                  <a16:creationId xmlns:a16="http://schemas.microsoft.com/office/drawing/2014/main" id="{B287C82F-48F4-5176-B993-CA6D56492D90}"/>
                </a:ext>
              </a:extLst>
            </p:cNvPr>
            <p:cNvSpPr/>
            <p:nvPr/>
          </p:nvSpPr>
          <p:spPr>
            <a:xfrm>
              <a:off x="7086600" y="2141484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YOLO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왼쪽 화살표[L] 20">
              <a:extLst>
                <a:ext uri="{FF2B5EF4-FFF2-40B4-BE49-F238E27FC236}">
                  <a16:creationId xmlns:a16="http://schemas.microsoft.com/office/drawing/2014/main" id="{661CE047-42BA-0835-FBBF-825A7534441E}"/>
                </a:ext>
              </a:extLst>
            </p:cNvPr>
            <p:cNvSpPr/>
            <p:nvPr/>
          </p:nvSpPr>
          <p:spPr>
            <a:xfrm>
              <a:off x="7086600" y="2780639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Django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왼쪽 화살표[L] 21">
              <a:extLst>
                <a:ext uri="{FF2B5EF4-FFF2-40B4-BE49-F238E27FC236}">
                  <a16:creationId xmlns:a16="http://schemas.microsoft.com/office/drawing/2014/main" id="{A1F7652F-28B4-2D24-DA8F-C647A6995155}"/>
                </a:ext>
              </a:extLst>
            </p:cNvPr>
            <p:cNvSpPr/>
            <p:nvPr/>
          </p:nvSpPr>
          <p:spPr>
            <a:xfrm>
              <a:off x="7086600" y="3407970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Android, Native App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6B96D8-C469-DA52-92DD-BE63EAF5557F}"/>
              </a:ext>
            </a:extLst>
          </p:cNvPr>
          <p:cNvSpPr/>
          <p:nvPr/>
        </p:nvSpPr>
        <p:spPr>
          <a:xfrm>
            <a:off x="4491210" y="4267200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FinalTerm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보고서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lang="en-US" altLang="ko-KR" spc="-5" dirty="0">
                <a:solidFill>
                  <a:srgbClr val="FFFFFF"/>
                </a:solidFill>
                <a:latin typeface="Times New Roman"/>
                <a:cs typeface="Times New Roman"/>
              </a:rPr>
              <a:t>pptx</a:t>
            </a:r>
            <a:endParaRPr lang="ko-KR" altLang="en-US" sz="1800" dirty="0">
              <a:latin typeface="Times New Roman"/>
              <a:cs typeface="Times New Roman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4815B585-13F2-2774-E3B0-9AF5359FBF4F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3886200" y="2551175"/>
            <a:ext cx="605010" cy="19330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EED7E21-5A52-D56E-9176-B51368D7472C}"/>
              </a:ext>
            </a:extLst>
          </p:cNvPr>
          <p:cNvSpPr/>
          <p:nvPr/>
        </p:nvSpPr>
        <p:spPr>
          <a:xfrm>
            <a:off x="4495800" y="4876800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url.txt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(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서비스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URL,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소스코드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git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주소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) </a:t>
            </a:r>
            <a:endParaRPr lang="ko-KR" altLang="en-US" sz="1800" dirty="0">
              <a:latin typeface="Times New Roman"/>
              <a:cs typeface="Times New Roman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042AADFF-B6E9-FD53-205F-AE4D1443BC06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>
          <a:xfrm>
            <a:off x="3886200" y="2551175"/>
            <a:ext cx="609600" cy="25426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663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3883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요구조건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5471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1.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Edge System(Python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기반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1-1.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YoloV5 pretrained model </a:t>
            </a:r>
            <a:r>
              <a:rPr lang="ko-KR" altLang="en-US" sz="1600" dirty="0">
                <a:latin typeface="+mn-ea"/>
              </a:rPr>
              <a:t>사용</a:t>
            </a:r>
            <a:endParaRPr lang="en-US" altLang="ko-KR" sz="1600" dirty="0">
              <a:latin typeface="+mn-ea"/>
            </a:endParaRPr>
          </a:p>
          <a:p>
            <a:pPr marL="1269365" lvl="2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sz="1600" i="1" dirty="0">
                <a:latin typeface="+mn-ea"/>
              </a:rPr>
              <a:t>대체 가능 함</a:t>
            </a:r>
            <a:endParaRPr lang="en-US" altLang="ko-KR" sz="1600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1-2.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 err="1">
                <a:latin typeface="+mn-ea"/>
              </a:rPr>
              <a:t>Ms</a:t>
            </a:r>
            <a:r>
              <a:rPr lang="en-US" altLang="ko-KR" sz="1600" dirty="0">
                <a:latin typeface="+mn-ea"/>
              </a:rPr>
              <a:t> coco </a:t>
            </a:r>
            <a:r>
              <a:rPr lang="ko-KR" altLang="en-US" sz="1600" dirty="0">
                <a:latin typeface="+mn-ea"/>
              </a:rPr>
              <a:t>훈련데이터 기준 검출 객체 </a:t>
            </a:r>
            <a:r>
              <a:rPr lang="en-US" altLang="ko-KR" sz="1600" dirty="0">
                <a:latin typeface="+mn-ea"/>
              </a:rPr>
              <a:t>(Classes) : 80</a:t>
            </a:r>
            <a:r>
              <a:rPr lang="ko-KR" altLang="en-US" sz="1600" dirty="0">
                <a:latin typeface="+mn-ea"/>
              </a:rPr>
              <a:t>가지 객체 검출 기능</a:t>
            </a:r>
            <a:endParaRPr lang="en-US" altLang="ko-KR" sz="1600" dirty="0">
              <a:latin typeface="+mn-ea"/>
            </a:endParaRPr>
          </a:p>
          <a:p>
            <a:pPr marL="1269365" lvl="2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sz="1600" i="1" dirty="0">
                <a:latin typeface="+mn-ea"/>
              </a:rPr>
              <a:t>대체 가능 함</a:t>
            </a:r>
            <a:endParaRPr lang="en-US" altLang="ko-KR" sz="1600" i="1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1-3.</a:t>
            </a:r>
            <a:r>
              <a:rPr lang="ko-KR" altLang="en-US" sz="1600" dirty="0">
                <a:latin typeface="+mn-ea"/>
              </a:rPr>
              <a:t> 한 종류의 객체를 동일한 객체로 가능한 </a:t>
            </a:r>
            <a:r>
              <a:rPr lang="en-US" altLang="ko-KR" sz="1600" dirty="0">
                <a:latin typeface="+mn-ea"/>
              </a:rPr>
              <a:t>Change Detection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1-4.</a:t>
            </a:r>
            <a:r>
              <a:rPr lang="ko-KR" altLang="en-US" sz="1600" dirty="0">
                <a:latin typeface="+mn-ea"/>
                <a:cs typeface="Gulim"/>
              </a:rPr>
              <a:t> 게시를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사용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1-5.</a:t>
            </a:r>
            <a:r>
              <a:rPr lang="ko-KR" altLang="en-US" sz="1600" dirty="0">
                <a:latin typeface="+mn-ea"/>
                <a:cs typeface="Gulim"/>
              </a:rPr>
              <a:t> 추가기능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sz="900" dirty="0">
              <a:latin typeface="+mn-ea"/>
            </a:endParaRPr>
          </a:p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2.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Service System(Python, Django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기반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1600" spc="-5" dirty="0" err="1">
                <a:solidFill>
                  <a:srgbClr val="558ED5"/>
                </a:solidFill>
                <a:latin typeface="+mn-ea"/>
                <a:cs typeface="Malgun Gothic"/>
              </a:rPr>
              <a:t>Pythonanywhere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클라우드상 서비스 구동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일부 확장 기능 가능</a:t>
            </a:r>
            <a:r>
              <a:rPr 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sz="1600" dirty="0">
              <a:latin typeface="+mn-ea"/>
              <a:cs typeface="Malgun Gothic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2-1.</a:t>
            </a:r>
            <a:r>
              <a:rPr lang="ko-KR" altLang="en-US" sz="1600" dirty="0">
                <a:latin typeface="+mn-ea"/>
              </a:rPr>
              <a:t> 사용자 보안 기능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보안키를 이용한 로그인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공통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2-2.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Image</a:t>
            </a:r>
            <a:r>
              <a:rPr lang="en-US" altLang="ko-KR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</a:rPr>
              <a:t>Blog</a:t>
            </a:r>
            <a:r>
              <a:rPr lang="en-US" altLang="ko-KR" sz="1600" dirty="0">
                <a:latin typeface="+mn-ea"/>
                <a:cs typeface="Gulim"/>
              </a:rPr>
              <a:t> </a:t>
            </a:r>
            <a:r>
              <a:rPr lang="ko-KR" altLang="en-US" sz="1600" dirty="0">
                <a:latin typeface="+mn-ea"/>
                <a:cs typeface="Gulim"/>
              </a:rPr>
              <a:t>및 </a:t>
            </a:r>
            <a:r>
              <a:rPr lang="ko-KR" altLang="en-US" sz="1600" dirty="0">
                <a:latin typeface="+mn-ea"/>
              </a:rPr>
              <a:t>관리</a:t>
            </a:r>
            <a:r>
              <a:rPr lang="ko-KR" altLang="en-US" sz="1600" dirty="0">
                <a:latin typeface="+mn-ea"/>
                <a:cs typeface="Gulim"/>
              </a:rPr>
              <a:t> 기능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일부 확장 기능 가능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2-3.</a:t>
            </a:r>
            <a:r>
              <a:rPr lang="ko-KR" altLang="en-US" sz="1600" dirty="0">
                <a:latin typeface="+mn-ea"/>
                <a:cs typeface="Gulim"/>
              </a:rPr>
              <a:t> 게시를 위한 </a:t>
            </a:r>
            <a:r>
              <a:rPr lang="en-US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2-4.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</a:t>
            </a:r>
            <a:r>
              <a:rPr lang="ko-KR" altLang="en-US" sz="1600" dirty="0">
                <a:latin typeface="+mn-ea"/>
                <a:cs typeface="Gulim"/>
              </a:rPr>
              <a:t> 목록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획득을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2-5.</a:t>
            </a:r>
            <a:r>
              <a:rPr lang="ko-KR" altLang="en-US" sz="1600" dirty="0">
                <a:latin typeface="+mn-ea"/>
                <a:cs typeface="Gulim"/>
              </a:rPr>
              <a:t> 추가 기능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sz="900" dirty="0">
              <a:latin typeface="+mn-ea"/>
              <a:cs typeface="Gulim"/>
            </a:endParaRPr>
          </a:p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3.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ore-KR" sz="1600" spc="-5" dirty="0">
                <a:solidFill>
                  <a:srgbClr val="558ED5"/>
                </a:solidFill>
                <a:latin typeface="+mn-ea"/>
                <a:cs typeface="Malgun Gothic"/>
              </a:rPr>
              <a:t>Client System(Android, Native App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개별 제안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600" dirty="0">
              <a:latin typeface="+mn-ea"/>
              <a:cs typeface="Malgun Gothic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3.1.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 list view </a:t>
            </a:r>
            <a:r>
              <a:rPr lang="ko-KR" altLang="en-US" sz="1600" dirty="0">
                <a:latin typeface="+mn-ea"/>
                <a:cs typeface="Gulim"/>
              </a:rPr>
              <a:t>기능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 기능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개별 제안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3.2.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</a:t>
            </a:r>
            <a:r>
              <a:rPr lang="ko-KR" altLang="en-US" sz="1600" dirty="0">
                <a:latin typeface="+mn-ea"/>
                <a:cs typeface="Gulim"/>
              </a:rPr>
              <a:t> 목록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획득을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사용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3.3.</a:t>
            </a:r>
            <a:r>
              <a:rPr lang="ko-KR" altLang="en-US" sz="1600" dirty="0">
                <a:latin typeface="+mn-ea"/>
                <a:cs typeface="Gulim"/>
              </a:rPr>
              <a:t> 공통기능 및 추가기능을 활용한 사용자 시나리오 및 </a:t>
            </a:r>
            <a:r>
              <a:rPr lang="en-US" altLang="ko-KR" sz="1600" dirty="0">
                <a:latin typeface="+mn-ea"/>
                <a:cs typeface="Gulim"/>
              </a:rPr>
              <a:t>UI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 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3-4.</a:t>
            </a:r>
            <a:r>
              <a:rPr lang="ko-KR" altLang="en-US" sz="1600" dirty="0">
                <a:latin typeface="+mn-ea"/>
                <a:cs typeface="Gulim"/>
              </a:rPr>
              <a:t> 추가 기능</a:t>
            </a:r>
            <a:endParaRPr lang="en-US" altLang="ko-KR" sz="1600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3822131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9658644-18C5-09E3-5A99-583969EAF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018" y="2590800"/>
            <a:ext cx="2030258" cy="2788687"/>
          </a:xfrm>
          <a:prstGeom prst="rect">
            <a:avLst/>
          </a:prstGeom>
        </p:spPr>
      </p:pic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2AE3B60-BC96-6ABB-6C4A-5C973F50649C}"/>
              </a:ext>
            </a:extLst>
          </p:cNvPr>
          <p:cNvSpPr/>
          <p:nvPr/>
        </p:nvSpPr>
        <p:spPr>
          <a:xfrm>
            <a:off x="3942441" y="2666999"/>
            <a:ext cx="2151817" cy="26947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/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611206EA-D141-C3C0-2DFF-A03FD7DA0CF1}"/>
              </a:ext>
            </a:extLst>
          </p:cNvPr>
          <p:cNvSpPr/>
          <p:nvPr/>
        </p:nvSpPr>
        <p:spPr>
          <a:xfrm>
            <a:off x="1941282" y="2667051"/>
            <a:ext cx="1543959" cy="26947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/>
          </a:p>
        </p:txBody>
      </p:sp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5293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시스템 구성도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시스템 구성도</a:t>
            </a:r>
            <a:endParaRPr sz="2000" dirty="0">
              <a:latin typeface="+mn-ea"/>
              <a:cs typeface="Malgun Gothic"/>
            </a:endParaRPr>
          </a:p>
        </p:txBody>
      </p:sp>
      <p:pic>
        <p:nvPicPr>
          <p:cNvPr id="21" name="Picture 12" descr="D:\Daum_Cloud\DaumCloud\20131220_스마트 협업테이블\01. Images\DL380G7.png">
            <a:extLst>
              <a:ext uri="{FF2B5EF4-FFF2-40B4-BE49-F238E27FC236}">
                <a16:creationId xmlns:a16="http://schemas.microsoft.com/office/drawing/2014/main" id="{AE4E6DFE-0A9A-FA71-DD2D-D6F77FEC0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539" y="4785497"/>
            <a:ext cx="1280543" cy="62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D:\Daum_Cloud\DaumCloud\20131220_스마트 협업테이블\01. Images\DL380G7.png">
            <a:extLst>
              <a:ext uri="{FF2B5EF4-FFF2-40B4-BE49-F238E27FC236}">
                <a16:creationId xmlns:a16="http://schemas.microsoft.com/office/drawing/2014/main" id="{0F63D4D9-953B-2D1F-BFAF-1B1E31D2E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51" y="4720803"/>
            <a:ext cx="1280543" cy="62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535AF7C-5A98-242D-DB01-7C8B35B6A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83" y="4866073"/>
            <a:ext cx="522801" cy="4635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DEE88C-C676-BE47-3735-11C43C5A1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3238" y="4082001"/>
            <a:ext cx="870999" cy="8709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631D6F-1A75-37D5-AD9C-77A50F1EF4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2569" y="2671424"/>
            <a:ext cx="971309" cy="647540"/>
          </a:xfrm>
          <a:prstGeom prst="rect">
            <a:avLst/>
          </a:prstGeom>
        </p:spPr>
      </p:pic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43E3AD6F-2BEC-050F-6ABD-67996DB94D9B}"/>
              </a:ext>
            </a:extLst>
          </p:cNvPr>
          <p:cNvSpPr/>
          <p:nvPr/>
        </p:nvSpPr>
        <p:spPr>
          <a:xfrm>
            <a:off x="2061309" y="3192267"/>
            <a:ext cx="1257632" cy="5298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ko-KR" sz="1100" dirty="0"/>
              <a:t>Fall Detection</a:t>
            </a:r>
            <a:endParaRPr kumimoji="1" lang="ko-Kore-KR" altLang="en-US" sz="1100" dirty="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0186F94-C34A-B6E9-3EE6-4D66A3B4FDC6}"/>
              </a:ext>
            </a:extLst>
          </p:cNvPr>
          <p:cNvSpPr/>
          <p:nvPr/>
        </p:nvSpPr>
        <p:spPr>
          <a:xfrm>
            <a:off x="4031778" y="3395570"/>
            <a:ext cx="1368449" cy="7855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Fall Event System</a:t>
            </a:r>
          </a:p>
          <a:p>
            <a:pPr algn="ctr"/>
            <a:r>
              <a:rPr kumimoji="1" lang="en-US" altLang="ko-Kore-KR" sz="1100" dirty="0"/>
              <a:t>(Django blog)</a:t>
            </a:r>
            <a:endParaRPr kumimoji="1" lang="ko-Kore-KR" altLang="en-US" sz="1100" dirty="0"/>
          </a:p>
        </p:txBody>
      </p:sp>
      <p:pic>
        <p:nvPicPr>
          <p:cNvPr id="26" name="Picture 13" descr="D:\Daum_Cloud\DaumCloud\20131220_스마트 협업테이블\01. Images\Database_3.png">
            <a:extLst>
              <a:ext uri="{FF2B5EF4-FFF2-40B4-BE49-F238E27FC236}">
                <a16:creationId xmlns:a16="http://schemas.microsoft.com/office/drawing/2014/main" id="{962EA651-522D-9C86-C725-0861A92F5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006" y="4181145"/>
            <a:ext cx="594672" cy="67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D4EF574-AFE5-2436-6726-206CFC668E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7805" y="2671424"/>
            <a:ext cx="971309" cy="543326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9ADB011-F4B9-BB74-494C-4666C7E714D8}"/>
              </a:ext>
            </a:extLst>
          </p:cNvPr>
          <p:cNvCxnSpPr>
            <a:cxnSpLocks/>
            <a:stCxn id="5" idx="3"/>
            <a:endCxn id="21" idx="1"/>
          </p:cNvCxnSpPr>
          <p:nvPr/>
        </p:nvCxnSpPr>
        <p:spPr>
          <a:xfrm>
            <a:off x="1153384" y="5097848"/>
            <a:ext cx="8711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0D70550-21B4-3E41-19BF-039B07FE8DCC}"/>
              </a:ext>
            </a:extLst>
          </p:cNvPr>
          <p:cNvSpPr txBox="1"/>
          <p:nvPr/>
        </p:nvSpPr>
        <p:spPr>
          <a:xfrm>
            <a:off x="1184599" y="4828170"/>
            <a:ext cx="491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RTSP</a:t>
            </a:r>
            <a:endParaRPr kumimoji="1" lang="ko-Kore-KR" altLang="en-US" sz="1200" dirty="0"/>
          </a:p>
        </p:txBody>
      </p:sp>
      <p:cxnSp>
        <p:nvCxnSpPr>
          <p:cNvPr id="34" name="꺾인 연결선[E] 33">
            <a:extLst>
              <a:ext uri="{FF2B5EF4-FFF2-40B4-BE49-F238E27FC236}">
                <a16:creationId xmlns:a16="http://schemas.microsoft.com/office/drawing/2014/main" id="{9D1B64E9-B351-4B43-551D-F8B8F5CB930C}"/>
              </a:ext>
            </a:extLst>
          </p:cNvPr>
          <p:cNvCxnSpPr>
            <a:cxnSpLocks/>
            <a:stCxn id="24" idx="0"/>
            <a:endCxn id="9" idx="1"/>
          </p:cNvCxnSpPr>
          <p:nvPr/>
        </p:nvCxnSpPr>
        <p:spPr>
          <a:xfrm rot="5400000" flipH="1" flipV="1">
            <a:off x="3357811" y="2327509"/>
            <a:ext cx="197073" cy="15324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B9B71CDA-9F6E-482A-5587-BB85509175DE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5124237" y="4517500"/>
            <a:ext cx="372769" cy="1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91AC4C0C-D37A-9B30-37F3-932EFFED37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0562" y="3680774"/>
            <a:ext cx="431435" cy="414626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DAB7DE51-8636-F122-B35E-DF97F1590E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9861" y="4119079"/>
            <a:ext cx="552835" cy="414626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3796987-A85F-E381-8EB8-DE0569E371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89322" y="3223161"/>
            <a:ext cx="395673" cy="414627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036151BF-7ED6-0715-36B9-4A83291C87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64378" y="2785772"/>
            <a:ext cx="421175" cy="414628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3008D9B9-9672-F9F7-B1C9-CE4987F78C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06804" y="3223161"/>
            <a:ext cx="660400" cy="660400"/>
          </a:xfrm>
          <a:prstGeom prst="rect">
            <a:avLst/>
          </a:prstGeom>
        </p:spPr>
      </p:pic>
      <p:cxnSp>
        <p:nvCxnSpPr>
          <p:cNvPr id="52" name="꺾인 연결선[E] 51">
            <a:extLst>
              <a:ext uri="{FF2B5EF4-FFF2-40B4-BE49-F238E27FC236}">
                <a16:creationId xmlns:a16="http://schemas.microsoft.com/office/drawing/2014/main" id="{ABCD8ECB-282A-6335-0B2A-8E0A1E5F558C}"/>
              </a:ext>
            </a:extLst>
          </p:cNvPr>
          <p:cNvCxnSpPr>
            <a:cxnSpLocks/>
            <a:stCxn id="9" idx="3"/>
            <a:endCxn id="50" idx="1"/>
          </p:cNvCxnSpPr>
          <p:nvPr/>
        </p:nvCxnSpPr>
        <p:spPr>
          <a:xfrm flipV="1">
            <a:off x="5193878" y="2993086"/>
            <a:ext cx="2470500" cy="2108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FA01F47-3330-C635-0239-9C3660364D09}"/>
              </a:ext>
            </a:extLst>
          </p:cNvPr>
          <p:cNvSpPr txBox="1"/>
          <p:nvPr/>
        </p:nvSpPr>
        <p:spPr>
          <a:xfrm>
            <a:off x="2729982" y="2702939"/>
            <a:ext cx="123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HTTP/Restful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API</a:t>
            </a:r>
            <a:endParaRPr kumimoji="1" lang="ko-Kore-KR" alt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027E028-B68C-DDC5-6C75-D317B32B0A67}"/>
              </a:ext>
            </a:extLst>
          </p:cNvPr>
          <p:cNvSpPr txBox="1"/>
          <p:nvPr/>
        </p:nvSpPr>
        <p:spPr>
          <a:xfrm>
            <a:off x="5429805" y="2702938"/>
            <a:ext cx="513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HTTP</a:t>
            </a:r>
            <a:endParaRPr kumimoji="1" lang="ko-Kore-KR" altLang="en-US" sz="120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EEF8602-A224-866A-BC31-E8089D5E3524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4716003" y="3086086"/>
            <a:ext cx="0" cy="3094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51CDFA6-6AA4-2B01-173B-46645D590930}"/>
              </a:ext>
            </a:extLst>
          </p:cNvPr>
          <p:cNvSpPr txBox="1"/>
          <p:nvPr/>
        </p:nvSpPr>
        <p:spPr>
          <a:xfrm>
            <a:off x="4724400" y="3124200"/>
            <a:ext cx="513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HTTP</a:t>
            </a:r>
            <a:endParaRPr kumimoji="1" lang="ko-Kore-KR" altLang="en-US" sz="1200" dirty="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F5EA3C39-7B5D-6748-BB13-44D60AC654A3}"/>
              </a:ext>
            </a:extLst>
          </p:cNvPr>
          <p:cNvSpPr/>
          <p:nvPr/>
        </p:nvSpPr>
        <p:spPr>
          <a:xfrm>
            <a:off x="4253616" y="4054333"/>
            <a:ext cx="940262" cy="212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 dirty="0"/>
              <a:t> Fall event DB</a:t>
            </a:r>
            <a:endParaRPr kumimoji="1" lang="ko-Kore-KR" altLang="en-US" sz="1000" dirty="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A2A46386-DA7C-81F2-1F2E-3C2FFD0D31EB}"/>
              </a:ext>
            </a:extLst>
          </p:cNvPr>
          <p:cNvSpPr/>
          <p:nvPr/>
        </p:nvSpPr>
        <p:spPr>
          <a:xfrm>
            <a:off x="4031778" y="3402836"/>
            <a:ext cx="692622" cy="212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 dirty="0"/>
              <a:t> REST API</a:t>
            </a:r>
            <a:endParaRPr kumimoji="1" lang="ko-Kore-KR" altLang="en-US" sz="1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F7F2CF-5152-F03B-CCDD-A01F95E9695B}"/>
              </a:ext>
            </a:extLst>
          </p:cNvPr>
          <p:cNvSpPr txBox="1"/>
          <p:nvPr/>
        </p:nvSpPr>
        <p:spPr>
          <a:xfrm>
            <a:off x="3856074" y="3152001"/>
            <a:ext cx="870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PORT:8000</a:t>
            </a:r>
            <a:endParaRPr kumimoji="1" lang="ko-Kore-KR" alt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54C7AC-6818-E540-E402-89B1617ED852}"/>
              </a:ext>
            </a:extLst>
          </p:cNvPr>
          <p:cNvSpPr txBox="1"/>
          <p:nvPr/>
        </p:nvSpPr>
        <p:spPr>
          <a:xfrm>
            <a:off x="4572000" y="2694801"/>
            <a:ext cx="870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PORT:8080</a:t>
            </a:r>
            <a:endParaRPr kumimoji="1" lang="ko-Kore-KR" alt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2D9E07-B252-368F-6CC7-299C67EC932D}"/>
              </a:ext>
            </a:extLst>
          </p:cNvPr>
          <p:cNvSpPr txBox="1"/>
          <p:nvPr/>
        </p:nvSpPr>
        <p:spPr>
          <a:xfrm>
            <a:off x="1903368" y="5377056"/>
            <a:ext cx="1578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&lt;EDGE SYSTEM&gt;</a:t>
            </a:r>
            <a:endParaRPr kumimoji="1" lang="ko-Kore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3C3EBE-3F71-2BF4-18BE-D4502915FCFA}"/>
              </a:ext>
            </a:extLst>
          </p:cNvPr>
          <p:cNvSpPr txBox="1"/>
          <p:nvPr/>
        </p:nvSpPr>
        <p:spPr>
          <a:xfrm>
            <a:off x="6800813" y="5334000"/>
            <a:ext cx="2148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&lt;CLIENT&gt;</a:t>
            </a:r>
            <a:endParaRPr kumimoji="1" lang="ko-Kore-KR" altLang="en-US" sz="12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838BDA-9BCA-D027-CC4E-8EEB9220865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59247" y="4589324"/>
            <a:ext cx="431435" cy="4398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E5A8C0A-F9CF-5A2E-A8FF-129FFFF75F9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9568" y="4060441"/>
            <a:ext cx="971397" cy="672207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153DF5B-04DE-EECD-E9EE-9E0DE586840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111756" y="4398406"/>
            <a:ext cx="912783" cy="699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956D45A-D091-1BD2-D766-90BA81F6265B}"/>
              </a:ext>
            </a:extLst>
          </p:cNvPr>
          <p:cNvSpPr txBox="1"/>
          <p:nvPr/>
        </p:nvSpPr>
        <p:spPr>
          <a:xfrm>
            <a:off x="1158912" y="4248926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 USB</a:t>
            </a:r>
            <a:endParaRPr kumimoji="1" lang="ko-Kore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424E271-6665-5F41-7DAD-DE491889775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24232" y="4641184"/>
            <a:ext cx="797854" cy="2356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307A8A-A117-F084-4D3B-B664B3E9CE1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79242" y="4339767"/>
            <a:ext cx="1047750" cy="3271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C825158-FCC8-6ED3-0E4D-AA17A3C34D6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19400" y="4790122"/>
            <a:ext cx="609600" cy="16287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827456F-4861-74AE-96C0-B533B83ABB0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66530" y="4464046"/>
            <a:ext cx="715339" cy="35767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692E289-E0B5-EAE3-9D1B-CDBDB0A7DFDF}"/>
              </a:ext>
            </a:extLst>
          </p:cNvPr>
          <p:cNvSpPr txBox="1"/>
          <p:nvPr/>
        </p:nvSpPr>
        <p:spPr>
          <a:xfrm>
            <a:off x="3960572" y="5334000"/>
            <a:ext cx="2148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&lt;SERVICE SYSTEM&gt;</a:t>
            </a:r>
            <a:endParaRPr kumimoji="1" lang="ko-Kore-KR" altLang="en-US" sz="1200" dirty="0"/>
          </a:p>
        </p:txBody>
      </p:sp>
      <p:pic>
        <p:nvPicPr>
          <p:cNvPr id="31" name="그림 30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D326A20-697B-3259-28DA-27DB7A241D8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838" y="2789594"/>
            <a:ext cx="848892" cy="2239605"/>
          </a:xfrm>
          <a:prstGeom prst="rect">
            <a:avLst/>
          </a:prstGeom>
        </p:spPr>
      </p:pic>
      <p:pic>
        <p:nvPicPr>
          <p:cNvPr id="28" name="그림 27" descr="노랑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35592AD-4E41-183A-BFF6-FF5A12F498F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594" y="2770074"/>
            <a:ext cx="635000" cy="660400"/>
          </a:xfrm>
          <a:prstGeom prst="rect">
            <a:avLst/>
          </a:prstGeom>
        </p:spPr>
      </p:pic>
      <p:pic>
        <p:nvPicPr>
          <p:cNvPr id="20" name="그림 19" descr="가구, 소파, 디자인, 텔레비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3D1D15B-1608-D068-6EE5-E583B00909C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5" y="2884968"/>
            <a:ext cx="1792974" cy="1144451"/>
          </a:xfrm>
          <a:prstGeom prst="rect">
            <a:avLst/>
          </a:prstGeom>
        </p:spPr>
      </p:pic>
      <p:pic>
        <p:nvPicPr>
          <p:cNvPr id="43" name="그림 42" descr="가구, 소파, 텔레비전, 스튜디오 소파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4039C0C-0BFE-EC98-22F6-74EA6859D0C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804" y="3555276"/>
            <a:ext cx="1186641" cy="769235"/>
          </a:xfrm>
          <a:prstGeom prst="rect">
            <a:avLst/>
          </a:prstGeom>
        </p:spPr>
      </p:pic>
      <p:pic>
        <p:nvPicPr>
          <p:cNvPr id="44" name="그림 43" descr="가구, 소파, 텔레비전, 스튜디오 소파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D27E651-982E-609A-CBD9-C09B4E4CFB3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589" y="3464657"/>
            <a:ext cx="1018749" cy="6604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C700D2E-6C1F-0F43-3899-B5DA98E35521}"/>
              </a:ext>
            </a:extLst>
          </p:cNvPr>
          <p:cNvSpPr txBox="1"/>
          <p:nvPr/>
        </p:nvSpPr>
        <p:spPr>
          <a:xfrm>
            <a:off x="2476041" y="3247088"/>
            <a:ext cx="4952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800" dirty="0"/>
              <a:t>거시</a:t>
            </a:r>
            <a:endParaRPr kumimoji="1" lang="ko-Kore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844782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목적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545897"/>
            <a:ext cx="8080375" cy="216790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2000" dirty="0"/>
              <a:t>본 프로젝트의 목적은 가정 및 실내 환경에서 발생할 수 있는 낙상</a:t>
            </a:r>
            <a:r>
              <a:rPr lang="en-US" altLang="ko-KR" sz="2000" dirty="0"/>
              <a:t>(</a:t>
            </a:r>
            <a:r>
              <a:rPr lang="en" altLang="ko-KR" sz="2000" dirty="0"/>
              <a:t>Fall) </a:t>
            </a:r>
            <a:r>
              <a:rPr lang="ko-KR" altLang="en-US" sz="2000" dirty="0"/>
              <a:t>사고를 실시간으로 감지하고</a:t>
            </a:r>
            <a:r>
              <a:rPr lang="en-US" altLang="ko-KR" sz="2000" dirty="0"/>
              <a:t>, </a:t>
            </a:r>
            <a:r>
              <a:rPr lang="ko-KR" altLang="en-US" sz="2000" dirty="0"/>
              <a:t>감지된 낙상 이벤트 이미지를 서버에 안전하게 저장한 뒤</a:t>
            </a:r>
            <a:r>
              <a:rPr lang="en-US" altLang="ko-KR" sz="2000" dirty="0"/>
              <a:t>, </a:t>
            </a:r>
            <a:r>
              <a:rPr lang="ko-KR" altLang="en-US" sz="2000" dirty="0"/>
              <a:t>모바일 앱 사용자에게 즉시 알림을 제공함으로써 사고에 신속하게 대응할 수 있는 지능형 안전 모니터링 시스템을 구현하는 것이다</a:t>
            </a:r>
            <a:r>
              <a:rPr lang="en-US" altLang="ko-KR" sz="2000" dirty="0"/>
              <a:t>. </a:t>
            </a:r>
            <a:r>
              <a:rPr lang="en" altLang="ko-KR" sz="2000" dirty="0"/>
              <a:t>YOLOv5 </a:t>
            </a:r>
            <a:r>
              <a:rPr lang="ko-KR" altLang="en-US" sz="2000" dirty="0"/>
              <a:t>기반 </a:t>
            </a:r>
            <a:r>
              <a:rPr lang="en" altLang="ko-KR" sz="2000" dirty="0"/>
              <a:t>Edge AI, Django </a:t>
            </a:r>
            <a:r>
              <a:rPr lang="ko-KR" altLang="en-US" sz="2000" dirty="0"/>
              <a:t>기반 클라우드 서비스</a:t>
            </a:r>
            <a:r>
              <a:rPr lang="en-US" altLang="ko-KR" sz="2000" dirty="0"/>
              <a:t>, </a:t>
            </a:r>
            <a:r>
              <a:rPr lang="en" altLang="ko-KR" sz="2000" dirty="0"/>
              <a:t>Android </a:t>
            </a:r>
            <a:r>
              <a:rPr lang="ko-KR" altLang="en-US" sz="2000" dirty="0"/>
              <a:t>클라이언트의 통합을 통해 효율적이고 신뢰성 높은 낙상 감지 서비스를 제공하는 것을 목표로 한다</a:t>
            </a:r>
            <a:r>
              <a:rPr lang="en-US" altLang="ko-KR" sz="2000" dirty="0"/>
              <a:t>.</a:t>
            </a:r>
            <a:endParaRPr sz="2000" dirty="0">
              <a:latin typeface="+mn-ea"/>
              <a:cs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dirty="0"/>
              <a:t>필요성</a:t>
            </a:r>
            <a:endParaRPr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F056EF8-60D3-3145-3220-3341B99D5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199" y="1524000"/>
            <a:ext cx="9225602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고령 인구 증가와 1인 가구 증가로 인해 실내 낙상 사고 발생 가능성이 높아지고 있으며,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낙상 후 즉각적인 대응이 어려울 경우 심각한 2차 사고로 이어질 수 있어 실시간 모니터링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체계가 필수적이다.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기존 CCTV 기반 감시는 사람이 직접 확인해야 하는 문제가 있어 자동화된 AI 기반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dirty="0"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위험 감지 시스템이 필요하다.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서버 기반의 이미지 저장 및 모바일 알림 시스템을 통해 사용자는 장소에 상관없이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dirty="0"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사고 상황을 즉시 파악하고 빠르게 대응할 수 있다.</a:t>
            </a:r>
          </a:p>
        </p:txBody>
      </p:sp>
    </p:spTree>
    <p:extLst>
      <p:ext uri="{BB962C8B-B14F-4D97-AF65-F5344CB8AC3E}">
        <p14:creationId xmlns:p14="http://schemas.microsoft.com/office/powerpoint/2010/main" val="136373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817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 </a:t>
            </a:r>
            <a:r>
              <a:rPr lang="en-US" altLang="ko-KR" sz="2000" dirty="0"/>
              <a:t>-</a:t>
            </a:r>
            <a:r>
              <a:rPr lang="ko-KR" altLang="en-US" sz="2000" dirty="0"/>
              <a:t> </a:t>
            </a:r>
            <a:r>
              <a:rPr lang="ko-KR" altLang="en-US" sz="2000" dirty="0">
                <a:solidFill>
                  <a:schemeClr val="accent1"/>
                </a:solidFill>
              </a:rPr>
              <a:t>조건대비표</a:t>
            </a:r>
            <a:endParaRPr dirty="0">
              <a:solidFill>
                <a:schemeClr val="accent1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8D92DE-3313-341A-7253-A23793A03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523506"/>
              </p:ext>
            </p:extLst>
          </p:nvPr>
        </p:nvGraphicFramePr>
        <p:xfrm>
          <a:off x="457200" y="1219200"/>
          <a:ext cx="8991600" cy="405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1260587217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5259118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9978529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246177164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5583751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시스템 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세부기능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구현 여부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대체 여부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소스 파일명 </a:t>
                      </a:r>
                      <a:endParaRPr lang="en-US" altLang="ko-KR" sz="1000"/>
                    </a:p>
                    <a:p>
                      <a:pPr algn="ctr" latinLnBrk="1"/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함수 또는 </a:t>
                      </a:r>
                      <a:r>
                        <a:rPr lang="en-US" altLang="ko-KR" sz="1000"/>
                        <a:t>class</a:t>
                      </a:r>
                      <a:r>
                        <a:rPr lang="ko-KR" altLang="en-US" sz="1000"/>
                        <a:t>명</a:t>
                      </a:r>
                      <a:r>
                        <a:rPr lang="en-US" altLang="ko-KR" sz="100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27650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latinLnBrk="1"/>
                      <a:r>
                        <a:rPr lang="en" altLang="ko-KR" sz="1000"/>
                        <a:t>1. Edge System(Python </a:t>
                      </a:r>
                      <a:r>
                        <a:rPr lang="ko-KR" altLang="en-US" sz="1000"/>
                        <a:t>기반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공통</a:t>
                      </a:r>
                      <a:r>
                        <a:rPr lang="en-US" altLang="ko-KR" sz="100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1-1. YoloV5 pretrained model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대체 가능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i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1000" i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Edge_System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main.py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→ 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run_edge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 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YOLO("yolov8n.pt") (</a:t>
                      </a:r>
                      <a:r>
                        <a:rPr lang="en" altLang="ko-KR" sz="1000" b="1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YOLOv5</a:t>
                      </a:r>
                      <a:r>
                        <a:rPr lang="ko-KR" altLang="en-US" sz="1000" b="1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아니라 </a:t>
                      </a:r>
                      <a:r>
                        <a:rPr lang="en" altLang="ko-KR" sz="1000" b="1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YOLOv8n</a:t>
                      </a:r>
                      <a:r>
                        <a:rPr lang="ko-KR" altLang="en-US" sz="1000" b="1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</a:t>
                      </a:r>
                      <a:r>
                        <a:rPr lang="ko-KR" altLang="en-US" sz="1000" b="1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대체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9236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1-2. </a:t>
                      </a:r>
                      <a:r>
                        <a:rPr lang="en" altLang="ko-KR" sz="1000" dirty="0" err="1"/>
                        <a:t>Ms</a:t>
                      </a:r>
                      <a:r>
                        <a:rPr lang="en" altLang="ko-KR" sz="1000" dirty="0"/>
                        <a:t> coco </a:t>
                      </a:r>
                      <a:r>
                        <a:rPr lang="ko-KR" altLang="en-US" sz="1000" dirty="0"/>
                        <a:t>훈련데이터 기준 검출 객체 </a:t>
                      </a:r>
                      <a:r>
                        <a:rPr lang="en-US" altLang="ko-KR" sz="1000" dirty="0"/>
                        <a:t>(</a:t>
                      </a:r>
                      <a:r>
                        <a:rPr lang="en" altLang="ko-KR" sz="1000" dirty="0"/>
                        <a:t>Classes) : 80</a:t>
                      </a:r>
                      <a:r>
                        <a:rPr lang="ko-KR" altLang="en-US" sz="1000" dirty="0"/>
                        <a:t>가지 객체 검출 기능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대체 가능 함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Edge_System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main.py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→ results = model(...)[0], for box in 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results.boxes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 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cls_id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int(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box.cls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[0]) (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모델 자체는 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COCO 80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 ※ 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 로직은 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cls_id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==0(person)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 낙상 판단에 사용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057684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1-3. </a:t>
                      </a:r>
                      <a:r>
                        <a:rPr lang="ko-KR" altLang="en-US" sz="1000"/>
                        <a:t>한 종류의 객체를 동일한 객체로 가능한 </a:t>
                      </a:r>
                      <a:r>
                        <a:rPr lang="en" altLang="ko-KR" sz="1000"/>
                        <a:t>Change Detection</a:t>
                      </a:r>
                      <a:r>
                        <a:rPr lang="en-US" altLang="ko-KR" sz="1000" b="1"/>
                        <a:t>(</a:t>
                      </a:r>
                      <a:r>
                        <a:rPr lang="ko-KR" altLang="en-US" sz="1000" b="1"/>
                        <a:t>대체 가능 함</a:t>
                      </a:r>
                      <a:r>
                        <a:rPr lang="en-US" altLang="ko-KR" sz="1000" b="1"/>
                        <a:t>)</a:t>
                      </a:r>
                      <a:endParaRPr lang="en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Edge_System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fall_logic.py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→ 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PersonState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is_lying_down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(), 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detect_fall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 (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이전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상태 변화로 낙상 판정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 + 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Edge_System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main.py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매 프레임 “가장 큰 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person 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bbox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r>
                        <a:rPr lang="ko-KR" altLang="en-US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선택하는 </a:t>
                      </a:r>
                      <a:r>
                        <a:rPr lang="ko-KR" altLang="en-US" sz="1000" b="1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간이 추적 방식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이라 대체로 봄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71742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1-4. </a:t>
                      </a:r>
                      <a:r>
                        <a:rPr lang="ko-KR" altLang="en-US" sz="1000"/>
                        <a:t>게시를 위한 </a:t>
                      </a:r>
                      <a:r>
                        <a:rPr lang="en" altLang="ko-KR" sz="1000"/>
                        <a:t>HTTP Restfull API </a:t>
                      </a:r>
                      <a:r>
                        <a:rPr lang="ko-KR" altLang="en-US" sz="1000"/>
                        <a:t>사용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공통</a:t>
                      </a:r>
                      <a:r>
                        <a:rPr lang="en-US" altLang="ko-KR" sz="100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Edge_System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sender.py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→ 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send_fall_event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 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requests.post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(SERVER_URL, files=..., data=...)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1258307"/>
                  </a:ext>
                </a:extLst>
              </a:tr>
              <a:tr h="51816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1-5. </a:t>
                      </a:r>
                      <a:r>
                        <a:rPr lang="ko-KR" altLang="en-US" sz="1000"/>
                        <a:t>기타 추가기능 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더 있을 경우 아래 표 추가</a:t>
                      </a:r>
                      <a:r>
                        <a:rPr lang="en-US" altLang="ko-KR" sz="100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Edge_System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main.py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→ COOLDOWN_SECONDS(</a:t>
                      </a:r>
                      <a:r>
                        <a:rPr lang="ko-KR" altLang="en-US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쿨다운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 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frame_buffer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사전 프레임 저장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 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create_frame_sequence_image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()(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시퀀스 이미지 생성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 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cv2.imshow()(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로컬 모니터링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/ 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Edge_System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video_source.py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→ </a:t>
                      </a:r>
                      <a:r>
                        <a:rPr lang="ko-KR" altLang="en-US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웹캠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·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RTSP·HTTP·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파일 입력 지원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219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0985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3C7CE-36B1-A3B8-4074-71EE5A6CF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5BD51B4-B809-75A5-1CA9-DCC9A3037142}"/>
              </a:ext>
            </a:extLst>
          </p:cNvPr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39C881B-BA3D-1964-8B1E-60F16C39CA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817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 </a:t>
            </a:r>
            <a:r>
              <a:rPr lang="en-US" altLang="ko-KR" sz="2000" dirty="0"/>
              <a:t>-</a:t>
            </a:r>
            <a:r>
              <a:rPr lang="ko-KR" altLang="en-US" sz="2000" dirty="0"/>
              <a:t> </a:t>
            </a:r>
            <a:r>
              <a:rPr lang="ko-KR" altLang="en-US" sz="2000" dirty="0">
                <a:solidFill>
                  <a:schemeClr val="accent1"/>
                </a:solidFill>
              </a:rPr>
              <a:t>조건대비표</a:t>
            </a:r>
            <a:endParaRPr dirty="0">
              <a:solidFill>
                <a:schemeClr val="accent1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03E41EE-938C-FECB-F536-5906D8504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482008"/>
              </p:ext>
            </p:extLst>
          </p:nvPr>
        </p:nvGraphicFramePr>
        <p:xfrm>
          <a:off x="457200" y="1219200"/>
          <a:ext cx="8991600" cy="5113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1260587217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5259118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9978529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246177164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5583751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시스템 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세부기능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구현 여부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대체 여부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소스 파일명 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함수 또는 </a:t>
                      </a:r>
                      <a:r>
                        <a:rPr lang="en-US" altLang="ko-KR" sz="1000" dirty="0"/>
                        <a:t>class</a:t>
                      </a:r>
                      <a:r>
                        <a:rPr lang="ko-KR" altLang="en-US" sz="1000" dirty="0"/>
                        <a:t>명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27650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latinLnBrk="1"/>
                      <a:r>
                        <a:rPr lang="en" altLang="ko-KR" sz="1000"/>
                        <a:t>2. Service System(Python, Django </a:t>
                      </a:r>
                      <a:r>
                        <a:rPr lang="ko-KR" altLang="en-US" sz="1000"/>
                        <a:t>기반</a:t>
                      </a:r>
                      <a:r>
                        <a:rPr lang="en-US" altLang="ko-KR" sz="1000"/>
                        <a:t>, </a:t>
                      </a:r>
                      <a:r>
                        <a:rPr lang="en" altLang="ko-KR" sz="1000"/>
                        <a:t>Pythonanywhere </a:t>
                      </a:r>
                      <a:r>
                        <a:rPr lang="ko-KR" altLang="en-US" sz="1000"/>
                        <a:t>클라우드상 서비스 구동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일부 확장 기능 가능</a:t>
                      </a:r>
                      <a:r>
                        <a:rPr lang="en-US" altLang="ko-KR" sz="100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2-1. </a:t>
                      </a:r>
                      <a:r>
                        <a:rPr lang="ko-KR" altLang="en-US" sz="1000" dirty="0"/>
                        <a:t>사용자 보안 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보안키를 이용한 로그인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br>
                        <a:rPr lang="en" dirty="0">
                          <a:solidFill>
                            <a:srgbClr val="81A1C1"/>
                          </a:solidFill>
                          <a:effectLst/>
                          <a:latin typeface="Menlo" panose="020B0609030804020204" pitchFamily="49" charset="0"/>
                        </a:rPr>
                      </a:br>
                      <a:r>
                        <a:rPr lang="en" sz="1000" dirty="0" err="1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Service_System</a:t>
                      </a:r>
                      <a:r>
                        <a:rPr lang="en" sz="1000" dirty="0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/</a:t>
                      </a:r>
                      <a:r>
                        <a:rPr lang="en" sz="1000" dirty="0" err="1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fall_service</a:t>
                      </a:r>
                      <a:r>
                        <a:rPr lang="en" sz="1000" dirty="0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/</a:t>
                      </a:r>
                      <a:r>
                        <a:rPr lang="en" sz="1000" dirty="0" err="1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urls.py</a:t>
                      </a:r>
                      <a:r>
                        <a:rPr lang="en" sz="1000" dirty="0">
                          <a:solidFill>
                            <a:schemeClr val="tx1"/>
                          </a:solidFill>
                          <a:effectLst/>
                        </a:rPr>
                        <a:t> → </a:t>
                      </a:r>
                      <a:r>
                        <a:rPr lang="en" sz="1000" dirty="0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admin/</a:t>
                      </a:r>
                      <a:r>
                        <a:rPr lang="en" sz="1000" dirty="0">
                          <a:solidFill>
                            <a:schemeClr val="tx1"/>
                          </a:solidFill>
                          <a:effectLst/>
                        </a:rPr>
                        <a:t> / </a:t>
                      </a:r>
                      <a:r>
                        <a:rPr lang="en" sz="1000" dirty="0" err="1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Service_System</a:t>
                      </a:r>
                      <a:r>
                        <a:rPr lang="en" sz="1000" dirty="0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/</a:t>
                      </a:r>
                      <a:r>
                        <a:rPr lang="en" sz="1000" dirty="0" err="1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fall_service</a:t>
                      </a:r>
                      <a:r>
                        <a:rPr lang="en" sz="1000" dirty="0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/</a:t>
                      </a:r>
                      <a:r>
                        <a:rPr lang="en" sz="1000" dirty="0" err="1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settings.py</a:t>
                      </a:r>
                      <a:r>
                        <a:rPr lang="en" sz="1000" dirty="0">
                          <a:solidFill>
                            <a:schemeClr val="tx1"/>
                          </a:solidFill>
                          <a:effectLst/>
                        </a:rPr>
                        <a:t> → </a:t>
                      </a:r>
                      <a:r>
                        <a:rPr lang="en" sz="1000" dirty="0" err="1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django.contrib.auth</a:t>
                      </a:r>
                      <a:r>
                        <a:rPr lang="en" sz="1000" dirty="0">
                          <a:solidFill>
                            <a:schemeClr val="tx1"/>
                          </a:solidFill>
                          <a:effectLst/>
                        </a:rPr>
                        <a:t>, </a:t>
                      </a:r>
                      <a:r>
                        <a:rPr lang="en" sz="1000" dirty="0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REST_FRAMEWORK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</a:rPr>
                        <a:t>의 </a:t>
                      </a:r>
                      <a:r>
                        <a:rPr lang="en" sz="1000" dirty="0" err="1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SessionAuthentication</a:t>
                      </a:r>
                      <a:r>
                        <a:rPr lang="en" sz="1000" dirty="0">
                          <a:solidFill>
                            <a:schemeClr val="tx1"/>
                          </a:solidFill>
                          <a:effectLst/>
                        </a:rPr>
                        <a:t>, </a:t>
                      </a:r>
                      <a:r>
                        <a:rPr lang="en" sz="1000" dirty="0" err="1">
                          <a:solidFill>
                            <a:schemeClr val="tx1"/>
                          </a:solidFill>
                          <a:effectLst/>
                          <a:latin typeface="Menlo" panose="020B0609030804020204" pitchFamily="49" charset="0"/>
                        </a:rPr>
                        <a:t>BasicAuthentication</a:t>
                      </a:r>
                      <a:endParaRPr lang="en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7202041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/>
                        <a:t>2-2. Image Blog </a:t>
                      </a:r>
                      <a:r>
                        <a:rPr lang="ko-KR" altLang="en-US" sz="1000"/>
                        <a:t>및 관리 기능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공통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일부 확장 기능 가능</a:t>
                      </a:r>
                      <a:r>
                        <a:rPr lang="en-US" altLang="ko-KR" sz="100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Service_System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fall_service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/falls/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models.py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→ 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FallEvent.image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ImageField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(...) / 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Service_System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fall_service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/falls/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admin.py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→ 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FallEventAdmin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썸네일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미리보기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체크상태 관리 액션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6181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2-3. </a:t>
                      </a:r>
                      <a:r>
                        <a:rPr lang="ko-KR" altLang="en-US" sz="1000"/>
                        <a:t>게시를 위한 </a:t>
                      </a:r>
                      <a:r>
                        <a:rPr lang="en" altLang="ko-KR" sz="1000"/>
                        <a:t>HTTP Restfull API </a:t>
                      </a:r>
                      <a:r>
                        <a:rPr lang="ko-KR" altLang="en-US" sz="1000"/>
                        <a:t>제공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공통</a:t>
                      </a:r>
                      <a:r>
                        <a:rPr lang="en-US" altLang="ko-KR" sz="100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Service_System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fall_service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/falls/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api_views.py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→ 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FallEventCreateView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FallEventListView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FallEventDetailView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/ 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Service_System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fall_service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/falls/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api_urls.py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라우팅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 / 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Service_System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fall_service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/falls/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serializers.py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→ 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FallEventSerializer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image_url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생성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09916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/>
                        <a:t>2-4. Image </a:t>
                      </a:r>
                      <a:r>
                        <a:rPr lang="ko-KR" altLang="en-US" sz="1000"/>
                        <a:t>목록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획득을 위한 </a:t>
                      </a:r>
                      <a:r>
                        <a:rPr lang="en" altLang="ko-KR" sz="1000"/>
                        <a:t>HTTP Restfull API </a:t>
                      </a:r>
                      <a:r>
                        <a:rPr lang="ko-KR" altLang="en-US" sz="1000"/>
                        <a:t>제공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신규 추가 필요</a:t>
                      </a:r>
                      <a:r>
                        <a:rPr lang="en-US" altLang="ko-KR" sz="100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Service_System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fall_service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/falls/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api_views.py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→ 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FallEventListView.get_queryset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 (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최신순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start_date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end_date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필터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+ 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api_urls.py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 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fall-events/list/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2800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2-5. </a:t>
                      </a:r>
                      <a:r>
                        <a:rPr lang="ko-KR" altLang="en-US" sz="1000"/>
                        <a:t>기타 추가 기능 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더 있을 경우 아래 표 추가</a:t>
                      </a:r>
                      <a:r>
                        <a:rPr lang="en-US" altLang="ko-KR" sz="100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sz="1000" dirty="0"/>
                    </a:p>
                    <a:p>
                      <a:pPr latinLnBrk="1"/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Service_System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fall_service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/falls/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utils.py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→ 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send_fcm_notification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 / 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Service_System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fall_service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/falls/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models.py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→ Device(FCM 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토큰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 / 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Service_System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fall_service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/falls/management/commands/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cleanup_old_fall_events.py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오래된 데이터 정리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2395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4168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3CC3B-B29A-124B-D291-B26E3BB52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702638C-70FA-22D0-8E74-87911B0DACB4}"/>
              </a:ext>
            </a:extLst>
          </p:cNvPr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7EF987D-82BC-468E-B926-FEDB017BA6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817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 </a:t>
            </a:r>
            <a:r>
              <a:rPr lang="en-US" altLang="ko-KR" sz="2000" dirty="0"/>
              <a:t>-</a:t>
            </a:r>
            <a:r>
              <a:rPr lang="ko-KR" altLang="en-US" sz="2000" dirty="0"/>
              <a:t> </a:t>
            </a:r>
            <a:r>
              <a:rPr lang="ko-KR" altLang="en-US" sz="2000" dirty="0">
                <a:solidFill>
                  <a:schemeClr val="accent1"/>
                </a:solidFill>
              </a:rPr>
              <a:t>조건대비표</a:t>
            </a:r>
            <a:endParaRPr dirty="0">
              <a:solidFill>
                <a:schemeClr val="accent1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527DA43-8D81-5E19-ACE2-DCB86C056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785552"/>
              </p:ext>
            </p:extLst>
          </p:nvPr>
        </p:nvGraphicFramePr>
        <p:xfrm>
          <a:off x="457200" y="1219200"/>
          <a:ext cx="8991600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1260587217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5259118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9978529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246177164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5583751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시스템 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세부기능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구현 여부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대체 여부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소스 파일명 </a:t>
                      </a:r>
                      <a:endParaRPr lang="en-US" altLang="ko-KR" sz="1000"/>
                    </a:p>
                    <a:p>
                      <a:pPr algn="ctr" latinLnBrk="1"/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함수 또는 </a:t>
                      </a:r>
                      <a:r>
                        <a:rPr lang="en-US" altLang="ko-KR" sz="1000"/>
                        <a:t>class</a:t>
                      </a:r>
                      <a:r>
                        <a:rPr lang="ko-KR" altLang="en-US" sz="1000"/>
                        <a:t>명</a:t>
                      </a:r>
                      <a:r>
                        <a:rPr lang="en-US" altLang="ko-KR" sz="100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27650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 Client System(Android, Native App, </a:t>
                      </a:r>
                      <a:r>
                        <a:rPr lang="ko-KR" altLang="en-US" sz="1000" dirty="0"/>
                        <a:t>개별 제안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3.1. Image list view </a:t>
                      </a:r>
                      <a:r>
                        <a:rPr lang="ko-KR" altLang="en-US" sz="1000" dirty="0"/>
                        <a:t>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 기능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개별 제안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" altLang="ko-KR" sz="1000" dirty="0"/>
                    </a:p>
                    <a:p>
                      <a:pPr latinLnBrk="1"/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Client_System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/app/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/main/java/com/example/mobile/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MainActivity.java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RecyclerView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설정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표시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+ 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Client_System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/app/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/main/java/com/example/mobile/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FallEventAdapter.java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+ 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레이아웃 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res/layout/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activity_fall_events.xml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res/layout/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item_fall_event.xml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134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3.2. Image </a:t>
                      </a:r>
                      <a:r>
                        <a:rPr lang="ko-KR" altLang="en-US" sz="1000" dirty="0"/>
                        <a:t>목록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획득을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sz="1000" dirty="0"/>
                    </a:p>
                    <a:p>
                      <a:pPr latinLnBrk="1"/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Client_System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/.../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RetrofitClient.java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(BASE_URL) + 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Client_System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/.../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ApiService.java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(GET 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/fall-events/list/) + 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Client_System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/.../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FallEvent.java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모델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95660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3.3. </a:t>
                      </a:r>
                      <a:r>
                        <a:rPr lang="ko-KR" altLang="en-US" sz="1000"/>
                        <a:t>공통기능 및 추가기능을 활용한 사용자 시나리오 및 </a:t>
                      </a:r>
                      <a:r>
                        <a:rPr lang="en" altLang="ko-KR" sz="1000"/>
                        <a:t>UI </a:t>
                      </a:r>
                      <a:r>
                        <a:rPr lang="ko-KR" altLang="en-US" sz="1000"/>
                        <a:t>제공 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신규 추가 필요</a:t>
                      </a:r>
                      <a:r>
                        <a:rPr lang="en-US" altLang="ko-KR" sz="100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MainActivity.java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→ 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loadFallEvents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()(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에러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빈상태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 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startCheckingNewEvents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()/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checkForNewEvents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()(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주기 </a:t>
                      </a:r>
                      <a:r>
                        <a:rPr lang="ko-KR" altLang="en-US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폴링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 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showNewEventWarning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()(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알림 다이얼로그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FAB </a:t>
                      </a:r>
                      <a:r>
                        <a:rPr lang="ko-KR" altLang="en-US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새로고침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 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FallEventAdapter.java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→ 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이미지 클릭 </a:t>
                      </a:r>
                      <a:r>
                        <a:rPr lang="ko-KR" altLang="en-US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콜백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96269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3-4. </a:t>
                      </a:r>
                      <a:r>
                        <a:rPr lang="ko-KR" altLang="en-US" sz="1000"/>
                        <a:t>추가 기능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이미지 확대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핀치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더블탭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드래그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): 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Client_System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/.../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ImageZoomDialog.java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Client_System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/.../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ZoomableImageView.java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res/layout/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dialog_image_zoom.xml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/ 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기간 필터 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API(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코드상 준비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): 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ApiService.java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 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getFallEvents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start_date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end_date</a:t>
                      </a:r>
                      <a:r>
                        <a:rPr lang="en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" altLang="ko-KR" sz="1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7563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6981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7946</TotalTime>
  <Words>2577</Words>
  <Application>Microsoft Macintosh PowerPoint</Application>
  <PresentationFormat>A4 용지(210x297mm)</PresentationFormat>
  <Paragraphs>241</Paragraphs>
  <Slides>20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Malgun Gothic</vt:lpstr>
      <vt:lpstr>Malgun Gothic</vt:lpstr>
      <vt:lpstr>Arial</vt:lpstr>
      <vt:lpstr>Calibri</vt:lpstr>
      <vt:lpstr>Consolas</vt:lpstr>
      <vt:lpstr>Menlo</vt:lpstr>
      <vt:lpstr>Times New Roman</vt:lpstr>
      <vt:lpstr>Wingdings</vt:lpstr>
      <vt:lpstr>Office Theme</vt:lpstr>
      <vt:lpstr>Mobile/WebService Project</vt:lpstr>
      <vt:lpstr>목차</vt:lpstr>
      <vt:lpstr>요구조건</vt:lpstr>
      <vt:lpstr>시스템 구성도</vt:lpstr>
      <vt:lpstr>목적</vt:lpstr>
      <vt:lpstr>필요성</vt:lpstr>
      <vt:lpstr>기능 - 조건대비표</vt:lpstr>
      <vt:lpstr>기능 - 조건대비표</vt:lpstr>
      <vt:lpstr>기능 - 조건대비표</vt:lpstr>
      <vt:lpstr>기능 - 1. Edge System(Python 기반, 공통)</vt:lpstr>
      <vt:lpstr>기능 - 1. Edge System(Python 기반, 공통)</vt:lpstr>
      <vt:lpstr>기능 - 2. Service System(Python, Django 기반)</vt:lpstr>
      <vt:lpstr>기능 - 2. Service System(Python, Django 기반)</vt:lpstr>
      <vt:lpstr>기능 - 3. Client System(Android, Java기반, 개별 제안)</vt:lpstr>
      <vt:lpstr>기능</vt:lpstr>
      <vt:lpstr>사용자 시나리오(Ui 구성)</vt:lpstr>
      <vt:lpstr>개발과정의 이슈</vt:lpstr>
      <vt:lpstr>데모(구동 동영상, mp4 동영상 파일을 추가 함)</vt:lpstr>
      <vt:lpstr>기대효과 및 결론</vt:lpstr>
      <vt:lpstr>결과물의 목록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안기옥</dc:creator>
  <cp:lastModifiedBy>남윤형</cp:lastModifiedBy>
  <cp:revision>167</cp:revision>
  <dcterms:created xsi:type="dcterms:W3CDTF">2020-06-08T19:34:44Z</dcterms:created>
  <dcterms:modified xsi:type="dcterms:W3CDTF">2025-12-17T05:04:04Z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2018-05-10T00:00:00Z</vt:filetime>
  </property>
  <property fmtid="{D5CDD505-2E9C-101B-9397-08002B2CF9AE}" pid="3" name="Creator">
    <vt:lpwstr>PowerPoint용 Acrobat PDFMaker 15</vt:lpwstr>
  </property>
  <property fmtid="{D5CDD505-2E9C-101B-9397-08002B2CF9AE}" pid="4" name="LastSaved">
    <vt:filetime>2020-06-08T00:00:00Z</vt:filetime>
  </property>
</Properties>
</file>